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689" r:id="rId2"/>
    <p:sldId id="257" r:id="rId3"/>
    <p:sldId id="845" r:id="rId4"/>
    <p:sldId id="930" r:id="rId5"/>
    <p:sldId id="931" r:id="rId6"/>
    <p:sldId id="932" r:id="rId7"/>
    <p:sldId id="818" r:id="rId8"/>
    <p:sldId id="837" r:id="rId9"/>
    <p:sldId id="805" r:id="rId10"/>
    <p:sldId id="894" r:id="rId11"/>
    <p:sldId id="895" r:id="rId12"/>
    <p:sldId id="885" r:id="rId13"/>
    <p:sldId id="839" r:id="rId14"/>
    <p:sldId id="896" r:id="rId15"/>
    <p:sldId id="898" r:id="rId16"/>
    <p:sldId id="897" r:id="rId17"/>
    <p:sldId id="899" r:id="rId18"/>
    <p:sldId id="900" r:id="rId19"/>
    <p:sldId id="907" r:id="rId20"/>
    <p:sldId id="908" r:id="rId21"/>
    <p:sldId id="909" r:id="rId22"/>
    <p:sldId id="910" r:id="rId23"/>
    <p:sldId id="911" r:id="rId24"/>
    <p:sldId id="912" r:id="rId25"/>
    <p:sldId id="913" r:id="rId26"/>
    <p:sldId id="914" r:id="rId27"/>
    <p:sldId id="915" r:id="rId28"/>
    <p:sldId id="916" r:id="rId29"/>
    <p:sldId id="790" r:id="rId30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5DF16-B072-461B-9463-CF28750CB27B}">
          <p14:sldIdLst>
            <p14:sldId id="689"/>
            <p14:sldId id="257"/>
            <p14:sldId id="845"/>
            <p14:sldId id="930"/>
            <p14:sldId id="931"/>
            <p14:sldId id="932"/>
            <p14:sldId id="818"/>
            <p14:sldId id="837"/>
            <p14:sldId id="805"/>
            <p14:sldId id="894"/>
            <p14:sldId id="895"/>
            <p14:sldId id="885"/>
            <p14:sldId id="839"/>
            <p14:sldId id="896"/>
            <p14:sldId id="898"/>
            <p14:sldId id="897"/>
            <p14:sldId id="899"/>
            <p14:sldId id="900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5" pos="295" userDrawn="1">
          <p15:clr>
            <a:srgbClr val="A4A3A4"/>
          </p15:clr>
        </p15:guide>
        <p15:guide id="6" pos="1882" userDrawn="1">
          <p15:clr>
            <a:srgbClr val="A4A3A4"/>
          </p15:clr>
        </p15:guide>
        <p15:guide id="7" orient="horz" pos="2754" userDrawn="1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orient="horz" pos="486" userDrawn="1">
          <p15:clr>
            <a:srgbClr val="A4A3A4"/>
          </p15:clr>
        </p15:guide>
        <p15:guide id="15" orient="horz" pos="8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AB2BA"/>
    <a:srgbClr val="10CE9C"/>
    <a:srgbClr val="007EB0"/>
    <a:srgbClr val="0C5CA4"/>
    <a:srgbClr val="0076A3"/>
    <a:srgbClr val="1C999C"/>
    <a:srgbClr val="54A20E"/>
    <a:srgbClr val="0E6EC3"/>
    <a:srgbClr val="F2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7" autoAdjust="0"/>
    <p:restoredTop sz="95498" autoAdjust="0"/>
  </p:normalViewPr>
  <p:slideViewPr>
    <p:cSldViewPr>
      <p:cViewPr varScale="1">
        <p:scale>
          <a:sx n="151" d="100"/>
          <a:sy n="151" d="100"/>
        </p:scale>
        <p:origin x="288" y="184"/>
      </p:cViewPr>
      <p:guideLst>
        <p:guide pos="295"/>
        <p:guide pos="1882"/>
        <p:guide orient="horz" pos="2754"/>
        <p:guide pos="521"/>
        <p:guide pos="431"/>
        <p:guide orient="horz" pos="486"/>
        <p:guide orient="horz" pos="8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6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7FED-F064-4CBC-9BBB-7623E9DD0B85}" type="datetimeFigureOut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2022. 6. 6.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09AB-3BE7-4AFB-8DE2-E0024338E384}" type="slidenum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507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7B47AA1E-77FB-43DB-A1EF-13FD4601E1CB}" type="datetimeFigureOut">
              <a:rPr lang="ko-KR" altLang="en-US" smtClean="0"/>
              <a:pPr/>
              <a:t>2022. 6. 6.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8D041AF3-492D-4A22-94C2-082532C36E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3" name="Google Shape;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16_서울대\02_콘텐츠개발\02_기획\01_과정기획\02_교양강좌\PPT템플릿\2차 수정\[교양강좌,교수강의]PPT템플릿_타입B_수정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40960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2400" b="1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1pPr>
            <a:lvl2pPr marL="742950" indent="-28575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20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2pPr>
            <a:lvl3pPr marL="11430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8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3pPr>
            <a:lvl4pPr marL="16002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69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556DE14-BFFD-7D4B-8F25-5B6CF0A5F2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40960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2400" b="1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1pPr>
            <a:lvl2pPr marL="742950" indent="-28575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20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2pPr>
            <a:lvl3pPr marL="11430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8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3pPr>
            <a:lvl4pPr marL="16002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923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991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75C33D-6843-1240-9DE1-E6AC5313F272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29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1" r:id="rId3"/>
    <p:sldLayoutId id="2147483664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9"/>
          <p:cNvSpPr txBox="1">
            <a:spLocks/>
          </p:cNvSpPr>
          <p:nvPr/>
        </p:nvSpPr>
        <p:spPr>
          <a:xfrm>
            <a:off x="546178" y="513345"/>
            <a:ext cx="6258070" cy="637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sp>
        <p:nvSpPr>
          <p:cNvPr id="8" name="제목 9"/>
          <p:cNvSpPr txBox="1">
            <a:spLocks/>
          </p:cNvSpPr>
          <p:nvPr/>
        </p:nvSpPr>
        <p:spPr>
          <a:xfrm>
            <a:off x="690194" y="1203598"/>
            <a:ext cx="568200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Rule-Based Systems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DB5338-AA66-C24A-A855-6466F81E4C2A}"/>
              </a:ext>
            </a:extLst>
          </p:cNvPr>
          <p:cNvSpPr/>
          <p:nvPr/>
        </p:nvSpPr>
        <p:spPr>
          <a:xfrm>
            <a:off x="1979712" y="213970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서울대학교 컴퓨터공학부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담당 교수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장병탁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Seoul National University</a:t>
            </a:r>
          </a:p>
          <a:p>
            <a:pPr algn="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Byoung-Tak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Zhang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A8DF48-8158-8D4F-B65A-6EB0EE9E8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5A0A924-F821-9346-A812-0E1D12092F89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7</a:t>
            </a:r>
            <a:r>
              <a:rPr kumimoji="1" lang="ko-KR" altLang="en-US" sz="2800" b="1" dirty="0">
                <a:latin typeface="+mj-lt"/>
              </a:rPr>
              <a:t>일 화요일 </a:t>
            </a:r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96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</a:rPr>
              <a:t>7.1 Confronting the Real World (2/3)</a:t>
            </a:r>
            <a:endParaRPr lang="en-US" dirty="0">
              <a:latin typeface="+mn-lt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CBC21E-5822-4E43-AB14-A7D65AC8D19C}"/>
              </a:ext>
            </a:extLst>
          </p:cNvPr>
          <p:cNvSpPr txBox="1">
            <a:spLocks noChangeArrowheads="1"/>
          </p:cNvSpPr>
          <p:nvPr/>
        </p:nvSpPr>
        <p:spPr>
          <a:xfrm>
            <a:off x="35496" y="699542"/>
            <a:ext cx="5112568" cy="434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ko-KR" sz="2400" b="1" dirty="0"/>
              <a:t>Predicate calculus (first-order logic)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2000" dirty="0">
                <a:solidFill>
                  <a:srgbClr val="0000FF"/>
                </a:solidFill>
              </a:rPr>
              <a:t>Resolution refutation </a:t>
            </a:r>
            <a:r>
              <a:rPr lang="en-US" altLang="ko-KR" sz="2000" dirty="0"/>
              <a:t>is sound and complete, but semi-decidable.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2000" dirty="0">
                <a:solidFill>
                  <a:srgbClr val="C00000"/>
                </a:solidFill>
              </a:rPr>
              <a:t>Semi-decidability</a:t>
            </a:r>
            <a:r>
              <a:rPr lang="en-US" altLang="ko-KR" sz="2000" dirty="0"/>
              <a:t> makes the predicate calculus inherently </a:t>
            </a:r>
            <a:r>
              <a:rPr lang="en-US" altLang="ko-KR" sz="2000" dirty="0">
                <a:solidFill>
                  <a:srgbClr val="C00000"/>
                </a:solidFill>
              </a:rPr>
              <a:t>intractable</a:t>
            </a:r>
            <a:r>
              <a:rPr lang="en-US" altLang="ko-KR" sz="2000" dirty="0"/>
              <a:t>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2000" dirty="0"/>
              <a:t>Even on problems for which resolution refutation terminates, the procedure is </a:t>
            </a:r>
            <a:r>
              <a:rPr lang="en-US" altLang="ko-KR" sz="2000" dirty="0">
                <a:solidFill>
                  <a:srgbClr val="C00000"/>
                </a:solidFill>
              </a:rPr>
              <a:t>NP-hard</a:t>
            </a:r>
            <a:r>
              <a:rPr lang="en-US" altLang="ko-KR" sz="2000" dirty="0"/>
              <a:t>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2000" dirty="0"/>
              <a:t>This fact has led many to </a:t>
            </a:r>
            <a:r>
              <a:rPr lang="en-US" altLang="ko-KR" sz="2000" dirty="0">
                <a:solidFill>
                  <a:srgbClr val="C00000"/>
                </a:solidFill>
              </a:rPr>
              <a:t>despair</a:t>
            </a:r>
            <a:r>
              <a:rPr lang="en-US" altLang="ko-KR" sz="2000" dirty="0"/>
              <a:t> of using formal, logical methods for </a:t>
            </a:r>
            <a:r>
              <a:rPr lang="en-US" altLang="ko-KR" sz="2000" dirty="0">
                <a:solidFill>
                  <a:srgbClr val="C00000"/>
                </a:solidFill>
              </a:rPr>
              <a:t>large-scale reasoning problems</a:t>
            </a:r>
            <a:r>
              <a:rPr lang="en-US" altLang="ko-KR" sz="2000" dirty="0"/>
              <a:t>.</a:t>
            </a:r>
          </a:p>
          <a:p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F4E6A6-698A-7440-A705-766DBC87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20" y="771550"/>
            <a:ext cx="3871766" cy="288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B355C-01E4-7543-9918-02EF6021C941}"/>
              </a:ext>
            </a:extLst>
          </p:cNvPr>
          <p:cNvSpPr txBox="1"/>
          <p:nvPr/>
        </p:nvSpPr>
        <p:spPr>
          <a:xfrm>
            <a:off x="5407066" y="3679241"/>
            <a:ext cx="3532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>
                <a:effectLst/>
              </a:rPr>
              <a:t>Predicate logic example. (n.d.). Retrieved February 23, 2022, from https://</a:t>
            </a:r>
            <a:r>
              <a:rPr lang="en" altLang="ko-Kore-KR" sz="800" dirty="0" err="1">
                <a:effectLst/>
              </a:rPr>
              <a:t>courses.cs.washington.edu</a:t>
            </a:r>
            <a:r>
              <a:rPr lang="en" altLang="ko-Kore-KR" sz="800" dirty="0">
                <a:effectLst/>
              </a:rPr>
              <a:t>/courses/cse341/03sp/slides/Prolog2/sld006.htm </a:t>
            </a:r>
          </a:p>
        </p:txBody>
      </p:sp>
    </p:spTree>
    <p:extLst>
      <p:ext uri="{BB962C8B-B14F-4D97-AF65-F5344CB8AC3E}">
        <p14:creationId xmlns:p14="http://schemas.microsoft.com/office/powerpoint/2010/main" val="417799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</a:rPr>
              <a:t>7.1 Confronting the Real World (3/3)</a:t>
            </a:r>
            <a:endParaRPr lang="en-US" dirty="0">
              <a:latin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B19A65-CD41-DB42-AD06-F0E8234C70C7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880414"/>
            <a:ext cx="8568952" cy="36355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ko-KR" sz="2800" dirty="0"/>
              <a:t>To make </a:t>
            </a:r>
            <a:r>
              <a:rPr lang="en-US" altLang="ko-KR" sz="2800" dirty="0">
                <a:solidFill>
                  <a:srgbClr val="0000FF"/>
                </a:solidFill>
              </a:rPr>
              <a:t>reasoning more efficient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/>
              <a:t>We could use procedures that might occasionally </a:t>
            </a:r>
            <a:r>
              <a:rPr lang="en-US" altLang="ko-KR" sz="2400" dirty="0">
                <a:solidFill>
                  <a:srgbClr val="0000FF"/>
                </a:solidFill>
              </a:rPr>
              <a:t>prove </a:t>
            </a:r>
            <a:r>
              <a:rPr lang="en-US" altLang="ko-KR" sz="2400" dirty="0"/>
              <a:t>an </a:t>
            </a:r>
            <a:r>
              <a:rPr lang="en-US" altLang="ko-KR" sz="2400" dirty="0">
                <a:solidFill>
                  <a:srgbClr val="0000FF"/>
                </a:solidFill>
              </a:rPr>
              <a:t>untrue </a:t>
            </a:r>
            <a:r>
              <a:rPr lang="en-US" altLang="ko-KR" sz="2400" dirty="0"/>
              <a:t>formula.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/>
              <a:t>We could use procedures that might </a:t>
            </a:r>
            <a:r>
              <a:rPr lang="en-US" altLang="ko-KR" sz="2400" dirty="0">
                <a:solidFill>
                  <a:srgbClr val="0000FF"/>
                </a:solidFill>
              </a:rPr>
              <a:t>not be guaranteed </a:t>
            </a:r>
            <a:r>
              <a:rPr lang="en-US" altLang="ko-KR" sz="2400" dirty="0"/>
              <a:t>to find proofs of true formulas.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/>
              <a:t>We could use a language that is </a:t>
            </a:r>
            <a:r>
              <a:rPr lang="en-US" altLang="ko-KR" sz="2400" dirty="0">
                <a:solidFill>
                  <a:srgbClr val="0000FF"/>
                </a:solidFill>
              </a:rPr>
              <a:t>less expressive</a:t>
            </a:r>
            <a:r>
              <a:rPr lang="en-US" altLang="ko-KR" sz="2400" dirty="0"/>
              <a:t> than the full predicate calculus.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2000" dirty="0"/>
              <a:t>Reasoning is typically </a:t>
            </a:r>
            <a:r>
              <a:rPr lang="en-US" altLang="ko-KR" sz="2000" dirty="0">
                <a:solidFill>
                  <a:srgbClr val="C00000"/>
                </a:solidFill>
              </a:rPr>
              <a:t>more efficient </a:t>
            </a:r>
            <a:r>
              <a:rPr lang="en-US" altLang="ko-KR" sz="2000" dirty="0"/>
              <a:t>with </a:t>
            </a:r>
            <a:r>
              <a:rPr lang="en-US" altLang="ko-KR" sz="2000" dirty="0">
                <a:solidFill>
                  <a:srgbClr val="C00000"/>
                </a:solidFill>
              </a:rPr>
              <a:t>Horn clauses.</a:t>
            </a:r>
          </a:p>
        </p:txBody>
      </p:sp>
    </p:spTree>
    <p:extLst>
      <p:ext uri="{BB962C8B-B14F-4D97-AF65-F5344CB8AC3E}">
        <p14:creationId xmlns:p14="http://schemas.microsoft.com/office/powerpoint/2010/main" val="286632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395536" y="1851670"/>
            <a:ext cx="6408712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7.2 Reasoning Using Horn Clauses</a:t>
            </a:r>
          </a:p>
        </p:txBody>
      </p:sp>
    </p:spTree>
    <p:extLst>
      <p:ext uri="{BB962C8B-B14F-4D97-AF65-F5344CB8AC3E}">
        <p14:creationId xmlns:p14="http://schemas.microsoft.com/office/powerpoint/2010/main" val="94883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7.2 Reasoning Using Horn Clauses (1/6)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574A6DD-F4BA-8A42-8649-D156D3A6204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704" y="770731"/>
                <a:ext cx="5302384" cy="4105275"/>
              </a:xfrm>
            </p:spPr>
            <p:txBody>
              <a:bodyPr/>
              <a:lstStyle/>
              <a:p>
                <a:pPr>
                  <a:lnSpc>
                    <a:spcPts val="2000"/>
                  </a:lnSpc>
                  <a:buFont typeface="Wingdings" pitchFamily="2" charset="2"/>
                  <a:buChar char="Ø"/>
                </a:pPr>
                <a:r>
                  <a:rPr lang="en-US" altLang="ko-KR" sz="2000" dirty="0"/>
                  <a:t>Horn Clauses</a:t>
                </a:r>
              </a:p>
              <a:p>
                <a:pPr lvl="1">
                  <a:lnSpc>
                    <a:spcPts val="2000"/>
                  </a:lnSpc>
                  <a:buFont typeface="Wingdings" pitchFamily="2" charset="2"/>
                  <a:buChar char="Ø"/>
                </a:pPr>
                <a:r>
                  <a:rPr lang="en-US" altLang="ko-KR" sz="1600" dirty="0"/>
                  <a:t>Clauses that have at most one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positive literal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ts val="2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solidFill>
                      <a:srgbClr val="C00000"/>
                    </a:solidFill>
                  </a:rPr>
                  <a:t>Rule: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</a:rPr>
                  <a:t> : -</a:t>
                </a:r>
                <a:r>
                  <a:rPr lang="en-US" altLang="ko-KR" sz="16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</a:rPr>
                  <a:t>,…,</a:t>
                </a:r>
                <a:r>
                  <a:rPr lang="en-US" altLang="ko-KR" sz="16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endParaRPr lang="en-US" altLang="ko-KR" sz="1600" dirty="0"/>
              </a:p>
              <a:p>
                <a:pPr lvl="2">
                  <a:lnSpc>
                    <a:spcPts val="2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There is at least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one negative </a:t>
                </a:r>
                <a:r>
                  <a:rPr lang="en-US" altLang="ko-KR" sz="1400" dirty="0"/>
                  <a:t>literal and a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single positive </a:t>
                </a:r>
                <a:r>
                  <a:rPr lang="en-US" altLang="ko-KR" sz="1400" dirty="0"/>
                  <a:t>literal.</a:t>
                </a:r>
              </a:p>
              <a:p>
                <a:pPr lvl="2">
                  <a:lnSpc>
                    <a:spcPts val="2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The literal </a:t>
                </a:r>
                <a:r>
                  <a:rPr lang="en-US" altLang="ko-KR" sz="1400" dirty="0">
                    <a:solidFill>
                      <a:srgbClr val="C00000"/>
                    </a:solidFill>
                    <a:sym typeface="Symbol" pitchFamily="2" charset="2"/>
                  </a:rPr>
                  <a:t></a:t>
                </a:r>
                <a:r>
                  <a:rPr lang="en-US" altLang="ko-KR" sz="1400" i="1" baseline="-25000" dirty="0">
                    <a:solidFill>
                      <a:srgbClr val="C00000"/>
                    </a:solidFill>
                    <a:sym typeface="Symbol" pitchFamily="2" charset="2"/>
                  </a:rPr>
                  <a:t>h</a:t>
                </a:r>
                <a:r>
                  <a:rPr lang="en-US" altLang="ko-KR" sz="1400" dirty="0">
                    <a:solidFill>
                      <a:srgbClr val="C00000"/>
                    </a:solidFill>
                    <a:sym typeface="Symbol" pitchFamily="2" charset="2"/>
                  </a:rPr>
                  <a:t> </a:t>
                </a:r>
                <a:r>
                  <a:rPr lang="en-US" altLang="ko-KR" sz="1400" dirty="0">
                    <a:sym typeface="Symbol" pitchFamily="2" charset="2"/>
                  </a:rPr>
                  <a:t>is called the </a:t>
                </a:r>
                <a:r>
                  <a:rPr lang="en-US" altLang="ko-KR" sz="1400" dirty="0">
                    <a:solidFill>
                      <a:srgbClr val="C00000"/>
                    </a:solidFill>
                    <a:sym typeface="Symbol" pitchFamily="2" charset="2"/>
                  </a:rPr>
                  <a:t>head </a:t>
                </a:r>
                <a:r>
                  <a:rPr lang="en-US" altLang="ko-KR" sz="1400" dirty="0">
                    <a:sym typeface="Symbol" pitchFamily="2" charset="2"/>
                  </a:rPr>
                  <a:t>of the clause.</a:t>
                </a:r>
                <a:endParaRPr lang="en-US" altLang="ko-KR" sz="1400" dirty="0"/>
              </a:p>
              <a:p>
                <a:pPr lvl="2">
                  <a:lnSpc>
                    <a:spcPts val="2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The ordered list of literals, </a:t>
                </a:r>
                <a:r>
                  <a:rPr lang="en-US" altLang="ko-KR" sz="1400" dirty="0">
                    <a:sym typeface="Symbol" pitchFamily="2" charset="2"/>
                  </a:rPr>
                  <a:t></a:t>
                </a:r>
                <a:r>
                  <a:rPr lang="en-US" altLang="ko-KR" sz="1400" i="1" baseline="-25000" dirty="0">
                    <a:sym typeface="Symbol" pitchFamily="2" charset="2"/>
                  </a:rPr>
                  <a:t>b1 </a:t>
                </a:r>
                <a:r>
                  <a:rPr lang="en-US" altLang="ko-KR" sz="1400" dirty="0"/>
                  <a:t>,…,</a:t>
                </a:r>
                <a:r>
                  <a:rPr lang="en-US" altLang="ko-KR" sz="1400" i="1" baseline="-25000" dirty="0">
                    <a:sym typeface="Symbol" pitchFamily="2" charset="2"/>
                  </a:rPr>
                  <a:t> </a:t>
                </a:r>
                <a:r>
                  <a:rPr lang="en-US" altLang="ko-KR" sz="1400" dirty="0">
                    <a:sym typeface="Symbol" pitchFamily="2" charset="2"/>
                  </a:rPr>
                  <a:t></a:t>
                </a:r>
                <a:r>
                  <a:rPr lang="en-US" altLang="ko-KR" sz="1400" i="1" baseline="-25000" dirty="0">
                    <a:sym typeface="Symbol" pitchFamily="2" charset="2"/>
                  </a:rPr>
                  <a:t>bn</a:t>
                </a:r>
                <a:r>
                  <a:rPr lang="en-US" altLang="ko-KR" sz="1400" dirty="0"/>
                  <a:t>, is called 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body</a:t>
                </a:r>
                <a:r>
                  <a:rPr lang="en-US" altLang="ko-KR" sz="1400" dirty="0"/>
                  <a:t>.</a:t>
                </a:r>
              </a:p>
              <a:p>
                <a:pPr lvl="1">
                  <a:lnSpc>
                    <a:spcPts val="2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solidFill>
                      <a:srgbClr val="C00000"/>
                    </a:solidFill>
                  </a:rPr>
                  <a:t>Fact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   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</a:rPr>
                  <a:t> : -</a:t>
                </a:r>
                <a:r>
                  <a:rPr lang="en-US" altLang="ko-KR" sz="16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:endParaRPr lang="en-US" altLang="ko-KR" sz="1600" dirty="0"/>
              </a:p>
              <a:p>
                <a:pPr lvl="1">
                  <a:lnSpc>
                    <a:spcPts val="2000"/>
                  </a:lnSpc>
                  <a:buFont typeface="Wingdings" pitchFamily="2" charset="2"/>
                  <a:buChar char="Ø"/>
                </a:pPr>
                <a:r>
                  <a:rPr lang="en-US" altLang="ko-KR" sz="1400" dirty="0"/>
                  <a:t>There may be 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no negative literals</a:t>
                </a:r>
                <a:r>
                  <a:rPr lang="en-US" altLang="ko-KR" sz="1400" dirty="0"/>
                  <a:t> in the clause.</a:t>
                </a:r>
              </a:p>
              <a:p>
                <a:pPr lvl="1">
                  <a:lnSpc>
                    <a:spcPts val="2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solidFill>
                      <a:srgbClr val="C00000"/>
                    </a:solidFill>
                  </a:rPr>
                  <a:t>Goal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:-</a:t>
                </a:r>
                <a:r>
                  <a:rPr lang="en-US" altLang="ko-KR" sz="16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</a:rPr>
                  <a:t>,…,</a:t>
                </a:r>
                <a:r>
                  <a:rPr lang="en-US" altLang="ko-KR" sz="16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endParaRPr lang="en-US" altLang="ko-KR" sz="1600" dirty="0"/>
              </a:p>
              <a:p>
                <a:pPr lvl="2">
                  <a:lnSpc>
                    <a:spcPts val="2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There may be 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no positive literal </a:t>
                </a:r>
                <a:r>
                  <a:rPr lang="en-US" altLang="ko-KR" sz="1400" dirty="0"/>
                  <a:t>in the clause.</a:t>
                </a:r>
              </a:p>
              <a:p>
                <a:pPr lvl="1">
                  <a:lnSpc>
                    <a:spcPts val="2000"/>
                  </a:lnSpc>
                  <a:buFont typeface="Wingdings" pitchFamily="2" charset="2"/>
                  <a:buChar char="Ø"/>
                </a:pPr>
                <a:r>
                  <a:rPr lang="en-US" altLang="ko-KR" sz="1600" dirty="0"/>
                  <a:t>Horn clauses form the basis of the programming language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PROLOG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574A6DD-F4BA-8A42-8649-D156D3A62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704" y="770731"/>
                <a:ext cx="5302384" cy="4105275"/>
              </a:xfrm>
              <a:blipFill>
                <a:blip r:embed="rId2"/>
                <a:stretch>
                  <a:fillRect l="-957"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D6C2B0B-E073-9849-BD27-76CD5671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50" y="627534"/>
            <a:ext cx="4025654" cy="2635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EEEDFED-5F2A-3B43-8A02-F2A97B11436C}"/>
              </a:ext>
            </a:extLst>
          </p:cNvPr>
          <p:cNvSpPr txBox="1"/>
          <p:nvPr/>
        </p:nvSpPr>
        <p:spPr>
          <a:xfrm>
            <a:off x="2843808" y="4802799"/>
            <a:ext cx="5502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600" i="1" dirty="0">
                <a:effectLst/>
              </a:rPr>
              <a:t>Lecture 7: Knowledge representation and Logic </a:t>
            </a:r>
            <a:r>
              <a:rPr lang="en" altLang="ko-Kore-KR" sz="600" i="1" dirty="0" err="1">
                <a:effectLst/>
              </a:rPr>
              <a:t>Heshaam</a:t>
            </a:r>
            <a:r>
              <a:rPr lang="en" altLang="ko-Kore-KR" sz="600" i="1" dirty="0">
                <a:effectLst/>
              </a:rPr>
              <a:t> </a:t>
            </a:r>
            <a:r>
              <a:rPr lang="en" altLang="ko-Kore-KR" sz="600" i="1" dirty="0" err="1">
                <a:effectLst/>
              </a:rPr>
              <a:t>Faili</a:t>
            </a:r>
            <a:r>
              <a:rPr lang="en" altLang="ko-Kore-KR" sz="600" i="1" dirty="0">
                <a:effectLst/>
              </a:rPr>
              <a:t> University of Tehran motivation knowledge bases and inferences logic as. - ppt download</a:t>
            </a:r>
            <a:r>
              <a:rPr lang="en" altLang="ko-Kore-KR" sz="600" dirty="0">
                <a:effectLst/>
              </a:rPr>
              <a:t>. </a:t>
            </a:r>
            <a:r>
              <a:rPr lang="en" altLang="ko-Kore-KR" sz="600" dirty="0" err="1">
                <a:effectLst/>
              </a:rPr>
              <a:t>SlidePlayer</a:t>
            </a:r>
            <a:r>
              <a:rPr lang="en" altLang="ko-Kore-KR" sz="600" dirty="0">
                <a:effectLst/>
              </a:rPr>
              <a:t>. (n.d.). Retrieved February 23, 2022, from https://</a:t>
            </a:r>
            <a:r>
              <a:rPr lang="en" altLang="ko-Kore-KR" sz="600" dirty="0" err="1">
                <a:effectLst/>
              </a:rPr>
              <a:t>slideplayer.com</a:t>
            </a:r>
            <a:r>
              <a:rPr lang="en" altLang="ko-Kore-KR" sz="600" dirty="0">
                <a:effectLst/>
              </a:rPr>
              <a:t>/slide/8248195/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363083-8619-5D46-A783-8CE951E96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435846"/>
            <a:ext cx="3248784" cy="1008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036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7.2 Reasoning Using Horn Clauses (2/6)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36" y="771550"/>
            <a:ext cx="5184576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>
                <a:latin typeface="Times New Roman" panose="02020603050405020304" pitchFamily="18" charset="0"/>
              </a:rPr>
              <a:t>Inference over PROLOG Clauses </a:t>
            </a:r>
            <a:r>
              <a:rPr lang="en-US" altLang="ko-KR" sz="2000" dirty="0"/>
              <a:t>(1/2)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1800" dirty="0"/>
              <a:t>Resolution Operation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A </a:t>
            </a:r>
            <a:r>
              <a:rPr lang="en-US" altLang="ko-KR" sz="1600" dirty="0">
                <a:solidFill>
                  <a:srgbClr val="FF0000"/>
                </a:solidFill>
              </a:rPr>
              <a:t>goal</a:t>
            </a:r>
            <a:r>
              <a:rPr lang="en-US" altLang="ko-KR" sz="1600" dirty="0"/>
              <a:t> can </a:t>
            </a:r>
            <a:r>
              <a:rPr lang="en-US" altLang="ko-KR" sz="1600" dirty="0">
                <a:solidFill>
                  <a:srgbClr val="0000FF"/>
                </a:solidFill>
              </a:rPr>
              <a:t>resolve</a:t>
            </a:r>
            <a:r>
              <a:rPr lang="en-US" altLang="ko-KR" sz="1600" dirty="0"/>
              <a:t> with </a:t>
            </a:r>
            <a:r>
              <a:rPr lang="en-US" altLang="ko-KR" sz="1600" dirty="0">
                <a:solidFill>
                  <a:srgbClr val="FF0000"/>
                </a:solidFill>
              </a:rPr>
              <a:t>a fact </a:t>
            </a:r>
            <a:r>
              <a:rPr lang="en-US" altLang="ko-KR" sz="1600" dirty="0"/>
              <a:t>by </a:t>
            </a:r>
            <a:r>
              <a:rPr lang="en-US" altLang="ko-KR" sz="1600" dirty="0">
                <a:solidFill>
                  <a:srgbClr val="0000FF"/>
                </a:solidFill>
              </a:rPr>
              <a:t>unifying the fact </a:t>
            </a:r>
            <a:r>
              <a:rPr lang="en-US" altLang="ko-KR" sz="1600" dirty="0"/>
              <a:t>with one of the literals in the goal.</a:t>
            </a:r>
          </a:p>
          <a:p>
            <a:pPr marL="914400" lvl="2" indent="0">
              <a:buNone/>
            </a:pPr>
            <a:r>
              <a:rPr lang="en-US" altLang="ko-KR" sz="1400" dirty="0"/>
              <a:t>The resolvent is a </a:t>
            </a:r>
            <a:r>
              <a:rPr lang="en-US" altLang="ko-KR" sz="1400" dirty="0">
                <a:solidFill>
                  <a:srgbClr val="C00000"/>
                </a:solidFill>
              </a:rPr>
              <a:t>new goal </a:t>
            </a:r>
            <a:r>
              <a:rPr lang="en-US" altLang="ko-KR" sz="1400" dirty="0"/>
              <a:t>consisting of a </a:t>
            </a:r>
            <a:r>
              <a:rPr lang="en-US" altLang="ko-KR" sz="1400" dirty="0">
                <a:solidFill>
                  <a:srgbClr val="C00000"/>
                </a:solidFill>
              </a:rPr>
              <a:t>list of all of the substitution instances</a:t>
            </a:r>
            <a:r>
              <a:rPr lang="en-US" altLang="ko-KR" sz="1400" dirty="0"/>
              <a:t> of the other literals in the original goal.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A </a:t>
            </a:r>
            <a:r>
              <a:rPr lang="en-US" altLang="ko-KR" sz="1600" dirty="0">
                <a:solidFill>
                  <a:srgbClr val="FF0000"/>
                </a:solidFill>
              </a:rPr>
              <a:t>goal</a:t>
            </a:r>
            <a:r>
              <a:rPr lang="en-US" altLang="ko-KR" sz="1600" dirty="0"/>
              <a:t> can resolve with </a:t>
            </a:r>
            <a:r>
              <a:rPr lang="en-US" altLang="ko-KR" sz="1600" dirty="0">
                <a:solidFill>
                  <a:srgbClr val="FF0000"/>
                </a:solidFill>
              </a:rPr>
              <a:t>a rule </a:t>
            </a:r>
            <a:r>
              <a:rPr lang="en-US" altLang="ko-KR" sz="1600" dirty="0"/>
              <a:t>by </a:t>
            </a:r>
            <a:r>
              <a:rPr lang="en-US" altLang="ko-KR" sz="1600" dirty="0">
                <a:solidFill>
                  <a:srgbClr val="0000FF"/>
                </a:solidFill>
              </a:rPr>
              <a:t>unifying the head of the rule</a:t>
            </a:r>
            <a:r>
              <a:rPr lang="en-US" altLang="ko-KR" sz="1600" dirty="0"/>
              <a:t> with one of the literals in the goal.</a:t>
            </a:r>
          </a:p>
          <a:p>
            <a:pPr marL="914400" lvl="2" indent="0">
              <a:buNone/>
            </a:pPr>
            <a:r>
              <a:rPr lang="en-US" altLang="ko-KR" sz="1400" dirty="0"/>
              <a:t>The resolvent is a </a:t>
            </a:r>
            <a:r>
              <a:rPr lang="en-US" altLang="ko-KR" sz="1400" dirty="0">
                <a:solidFill>
                  <a:srgbClr val="C00000"/>
                </a:solidFill>
              </a:rPr>
              <a:t>new goal</a:t>
            </a:r>
            <a:r>
              <a:rPr lang="en-US" altLang="ko-KR" sz="1400" dirty="0"/>
              <a:t> formed by </a:t>
            </a:r>
            <a:r>
              <a:rPr lang="en-US" altLang="ko-KR" sz="1400" dirty="0">
                <a:solidFill>
                  <a:srgbClr val="C00000"/>
                </a:solidFill>
              </a:rPr>
              <a:t>appending the list of substitution instances</a:t>
            </a:r>
            <a:r>
              <a:rPr lang="en-US" altLang="ko-KR" sz="1400" dirty="0"/>
              <a:t> of all of the literals in the body of the rule to the front of the list of substitution instances of all of the other (</a:t>
            </a:r>
            <a:r>
              <a:rPr lang="en-US" altLang="ko-KR" sz="1400" dirty="0" err="1"/>
              <a:t>nonresolved</a:t>
            </a:r>
            <a:r>
              <a:rPr lang="en-US" altLang="ko-KR" sz="1400" dirty="0"/>
              <a:t>-upon) literals in the goal.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B8DD0D-9F53-404E-804D-37DF08C60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216" y="2211710"/>
            <a:ext cx="3248784" cy="1008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88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7.2 Reasoning Using Horn Clauses (3/6)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B206B9-CF84-D544-8BD2-94D0E47D2997}"/>
              </a:ext>
            </a:extLst>
          </p:cNvPr>
          <p:cNvSpPr txBox="1">
            <a:spLocks/>
          </p:cNvSpPr>
          <p:nvPr/>
        </p:nvSpPr>
        <p:spPr>
          <a:xfrm>
            <a:off x="395536" y="773860"/>
            <a:ext cx="8496944" cy="4105275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1pPr>
            <a:lvl2pPr marL="742950" indent="-28575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2pPr>
            <a:lvl3pPr marL="11430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3pPr>
            <a:lvl4pPr marL="16002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4pPr>
            <a:lvl5pPr marL="20574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Times New Roman" panose="02020603050405020304" pitchFamily="18" charset="0"/>
              </a:rPr>
              <a:t>Inference over PROLOG Clauses </a:t>
            </a:r>
            <a:r>
              <a:rPr lang="en-US" altLang="ko-KR" dirty="0"/>
              <a:t>(2/2)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000" dirty="0"/>
              <a:t>PROLOG programs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/>
              <a:t>The clauses are </a:t>
            </a:r>
            <a:r>
              <a:rPr lang="en-US" altLang="ko-KR" dirty="0">
                <a:solidFill>
                  <a:srgbClr val="0000FF"/>
                </a:solidFill>
              </a:rPr>
              <a:t>usually ordered </a:t>
            </a:r>
            <a:r>
              <a:rPr lang="en-US" altLang="ko-KR" dirty="0"/>
              <a:t>in the following way: </a:t>
            </a:r>
            <a:r>
              <a:rPr lang="en-US" altLang="ko-KR" dirty="0">
                <a:solidFill>
                  <a:srgbClr val="0000FF"/>
                </a:solidFill>
              </a:rPr>
              <a:t>goal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00FF"/>
                </a:solidFill>
              </a:rPr>
              <a:t>facts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0000FF"/>
                </a:solidFill>
              </a:rPr>
              <a:t> rules</a:t>
            </a:r>
            <a:r>
              <a:rPr lang="en-US" altLang="ko-KR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/>
              <a:t>Proof of a goal clause succeeds when the </a:t>
            </a:r>
            <a:r>
              <a:rPr lang="en-US" altLang="ko-KR" dirty="0">
                <a:solidFill>
                  <a:srgbClr val="0000FF"/>
                </a:solidFill>
              </a:rPr>
              <a:t>new goal</a:t>
            </a:r>
            <a:r>
              <a:rPr lang="en-US" altLang="ko-KR" dirty="0"/>
              <a:t> produced by a </a:t>
            </a:r>
            <a:r>
              <a:rPr lang="en-US" altLang="ko-KR" dirty="0">
                <a:solidFill>
                  <a:srgbClr val="0000FF"/>
                </a:solidFill>
              </a:rPr>
              <a:t>resolution is empty</a:t>
            </a:r>
            <a:r>
              <a:rPr lang="en-US" altLang="ko-KR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>
                <a:solidFill>
                  <a:srgbClr val="C00000"/>
                </a:solidFill>
              </a:rPr>
              <a:t>Depth-first, backtracking search </a:t>
            </a:r>
            <a:r>
              <a:rPr lang="en-US" altLang="ko-KR" dirty="0"/>
              <a:t>procedure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dirty="0"/>
              <a:t>A goal clause fails if the interpreter has tried </a:t>
            </a:r>
            <a:r>
              <a:rPr lang="en-US" altLang="ko-KR" dirty="0">
                <a:solidFill>
                  <a:srgbClr val="C00000"/>
                </a:solidFill>
              </a:rPr>
              <a:t>all resolutions </a:t>
            </a:r>
            <a:r>
              <a:rPr lang="en-US" altLang="ko-KR" dirty="0"/>
              <a:t>for one of the goal literals and </a:t>
            </a:r>
            <a:r>
              <a:rPr lang="en-US" altLang="ko-KR" dirty="0">
                <a:solidFill>
                  <a:srgbClr val="C00000"/>
                </a:solidFill>
              </a:rPr>
              <a:t>none results </a:t>
            </a:r>
            <a:r>
              <a:rPr lang="en-US" altLang="ko-KR" dirty="0"/>
              <a:t>in new goals that can be proved.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dirty="0"/>
              <a:t>The interpreter </a:t>
            </a:r>
            <a:r>
              <a:rPr lang="en-US" altLang="ko-KR" dirty="0">
                <a:solidFill>
                  <a:srgbClr val="C00000"/>
                </a:solidFill>
              </a:rPr>
              <a:t>backtracks</a:t>
            </a:r>
            <a:r>
              <a:rPr lang="en-US" altLang="ko-KR" dirty="0"/>
              <a:t> to the previous goal clause and </a:t>
            </a:r>
            <a:r>
              <a:rPr lang="en-US" altLang="ko-KR" dirty="0">
                <a:solidFill>
                  <a:srgbClr val="C00000"/>
                </a:solidFill>
              </a:rPr>
              <a:t>tries other </a:t>
            </a:r>
            <a:r>
              <a:rPr lang="en-US" altLang="ko-KR" dirty="0"/>
              <a:t>resolutions on it.</a:t>
            </a:r>
          </a:p>
        </p:txBody>
      </p:sp>
    </p:spTree>
    <p:extLst>
      <p:ext uri="{BB962C8B-B14F-4D97-AF65-F5344CB8AC3E}">
        <p14:creationId xmlns:p14="http://schemas.microsoft.com/office/powerpoint/2010/main" val="208790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7.2 Reasoning Using Horn Clauses (4/6)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6978" y="771550"/>
            <a:ext cx="4807070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>
                <a:latin typeface="Times New Roman" panose="02020603050405020304" pitchFamily="18" charset="0"/>
              </a:rPr>
              <a:t>Example of an AND/OR Tree (1/2)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/>
              <a:t>Body nodes are called </a:t>
            </a:r>
            <a:r>
              <a:rPr lang="en-US" altLang="ko-KR" sz="1800" i="1" dirty="0">
                <a:solidFill>
                  <a:srgbClr val="0000FF"/>
                </a:solidFill>
              </a:rPr>
              <a:t>AND</a:t>
            </a:r>
            <a:r>
              <a:rPr lang="en-US" altLang="ko-KR" sz="1800" dirty="0"/>
              <a:t> nodes because they must </a:t>
            </a:r>
            <a:r>
              <a:rPr lang="en-US" altLang="ko-KR" sz="1800" dirty="0">
                <a:solidFill>
                  <a:srgbClr val="0000FF"/>
                </a:solidFill>
              </a:rPr>
              <a:t>all be proved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/>
              <a:t>If there had been alternative resolutions possible, the search for a proof tree </a:t>
            </a:r>
            <a:r>
              <a:rPr lang="en-US" altLang="ko-KR" sz="1800" dirty="0">
                <a:solidFill>
                  <a:srgbClr val="0000FF"/>
                </a:solidFill>
              </a:rPr>
              <a:t>could have generated additional nodes</a:t>
            </a:r>
            <a:r>
              <a:rPr lang="en-US" altLang="ko-KR" sz="1800" dirty="0"/>
              <a:t>, called </a:t>
            </a:r>
            <a:r>
              <a:rPr lang="en-US" altLang="ko-KR" sz="1800" i="1" dirty="0">
                <a:solidFill>
                  <a:srgbClr val="0000FF"/>
                </a:solidFill>
              </a:rPr>
              <a:t>OR</a:t>
            </a:r>
            <a:r>
              <a:rPr lang="en-US" altLang="ko-KR" sz="1800" dirty="0"/>
              <a:t> nodes.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7436CA-EAF8-1A4B-8735-A7F2D20C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705871"/>
            <a:ext cx="2719012" cy="3802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08956C-97D1-DE45-B5AB-DB2F10B8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9" y="3435846"/>
            <a:ext cx="3902623" cy="1211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5D8187-1BC7-F14D-B171-3B2B0AFE8E46}"/>
              </a:ext>
            </a:extLst>
          </p:cNvPr>
          <p:cNvSpPr txBox="1"/>
          <p:nvPr/>
        </p:nvSpPr>
        <p:spPr>
          <a:xfrm>
            <a:off x="2940946" y="4704729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knowledge-based systems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</p:spTree>
    <p:extLst>
      <p:ext uri="{BB962C8B-B14F-4D97-AF65-F5344CB8AC3E}">
        <p14:creationId xmlns:p14="http://schemas.microsoft.com/office/powerpoint/2010/main" val="2698604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7.2 Reasoning Using Horn Clauses (5/6)</a:t>
            </a:r>
            <a:endParaRPr lang="en-US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74363C5A-8335-C545-B47A-7516F058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627534"/>
            <a:ext cx="3900664" cy="40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5D8187-1BC7-F14D-B171-3B2B0AFE8E46}"/>
              </a:ext>
            </a:extLst>
          </p:cNvPr>
          <p:cNvSpPr txBox="1"/>
          <p:nvPr/>
        </p:nvSpPr>
        <p:spPr>
          <a:xfrm>
            <a:off x="1763688" y="4633358"/>
            <a:ext cx="594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</a:t>
            </a:r>
            <a:r>
              <a:rPr lang="en-US" altLang="ko-Kore-KR" sz="800" i="1" dirty="0"/>
              <a:t>K</a:t>
            </a:r>
            <a:r>
              <a:rPr lang="en" altLang="ko-Kore-KR" sz="800" i="1" dirty="0" err="1">
                <a:effectLst/>
              </a:rPr>
              <a:t>nowledge</a:t>
            </a:r>
            <a:r>
              <a:rPr lang="en" altLang="ko-Kore-KR" sz="800" i="1" dirty="0">
                <a:effectLst/>
              </a:rPr>
              <a:t>-based </a:t>
            </a:r>
            <a:r>
              <a:rPr lang="en" altLang="ko-Kore-KR" sz="800" i="1" dirty="0"/>
              <a:t>S</a:t>
            </a:r>
            <a:r>
              <a:rPr lang="en" altLang="ko-Kore-KR" sz="800" i="1" dirty="0">
                <a:effectLst/>
              </a:rPr>
              <a:t>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02B9C4-BC7A-8B4D-9696-96B65D996BBF}"/>
              </a:ext>
            </a:extLst>
          </p:cNvPr>
          <p:cNvSpPr txBox="1">
            <a:spLocks/>
          </p:cNvSpPr>
          <p:nvPr/>
        </p:nvSpPr>
        <p:spPr>
          <a:xfrm>
            <a:off x="196978" y="768731"/>
            <a:ext cx="4464496" cy="4105275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1pPr>
            <a:lvl2pPr marL="742950" indent="-28575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2pPr>
            <a:lvl3pPr marL="11430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3pPr>
            <a:lvl4pPr marL="16002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4pPr>
            <a:lvl5pPr marL="20574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Times New Roman" panose="02020603050405020304" pitchFamily="18" charset="0"/>
              </a:rPr>
              <a:t>Example of an AND/OR Tree (2/2)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Consistency</a:t>
            </a:r>
            <a:r>
              <a:rPr lang="en-US" altLang="ko-KR" sz="1800" dirty="0"/>
              <a:t> requires that the same term be </a:t>
            </a:r>
            <a:r>
              <a:rPr lang="en-US" altLang="ko-KR" sz="1800" dirty="0">
                <a:solidFill>
                  <a:srgbClr val="0000FF"/>
                </a:solidFill>
              </a:rPr>
              <a:t>substituted</a:t>
            </a:r>
            <a:r>
              <a:rPr lang="en-US" altLang="ko-KR" sz="1800" dirty="0"/>
              <a:t> for the variable throughout the proof tree.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2D9FA-DF6E-0C42-9C58-5FB90B40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21368"/>
            <a:ext cx="4536504" cy="1512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5448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7.2 Reasoning Using Horn Clauses (6/6)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5516" y="699542"/>
            <a:ext cx="871296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</a:rPr>
              <a:t>Forward chaining system (e.g., OPS5)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Reasoning proceeds forward</a:t>
            </a:r>
            <a:r>
              <a:rPr lang="en-US" altLang="ko-KR" sz="1800" dirty="0"/>
              <a:t>, beginning with facts, chaining through rules, and finally establishing the goal.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dirty="0"/>
              <a:t>A rule is </a:t>
            </a:r>
            <a:r>
              <a:rPr lang="en-US" altLang="ko-KR" dirty="0">
                <a:solidFill>
                  <a:srgbClr val="C00000"/>
                </a:solidFill>
              </a:rPr>
              <a:t>applicable </a:t>
            </a:r>
            <a:r>
              <a:rPr lang="en-US" altLang="ko-KR" dirty="0"/>
              <a:t>if each of the literals in its antecedent can be unified with a corresponding fact.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dirty="0"/>
              <a:t>When more than one rule is applicable, some sort of external </a:t>
            </a:r>
            <a:r>
              <a:rPr lang="en-US" altLang="ko-KR" i="1" dirty="0">
                <a:solidFill>
                  <a:srgbClr val="C00000"/>
                </a:solidFill>
              </a:rPr>
              <a:t>conflict resolution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scheme is used to decide which rule will be applied.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/>
              <a:t>Model of aspects of </a:t>
            </a:r>
            <a:r>
              <a:rPr lang="en-US" altLang="ko-KR" sz="1800" dirty="0">
                <a:solidFill>
                  <a:srgbClr val="0000FF"/>
                </a:solidFill>
              </a:rPr>
              <a:t>human cognitive processing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dirty="0"/>
              <a:t>Facts: </a:t>
            </a:r>
            <a:r>
              <a:rPr lang="en-US" altLang="ko-KR" i="1" dirty="0">
                <a:solidFill>
                  <a:srgbClr val="C00000"/>
                </a:solidFill>
              </a:rPr>
              <a:t>working</a:t>
            </a:r>
            <a:r>
              <a:rPr lang="en-US" altLang="ko-KR" dirty="0">
                <a:solidFill>
                  <a:srgbClr val="C00000"/>
                </a:solidFill>
              </a:rPr>
              <a:t> or </a:t>
            </a:r>
            <a:r>
              <a:rPr lang="en-US" altLang="ko-KR" i="1" dirty="0">
                <a:solidFill>
                  <a:srgbClr val="C00000"/>
                </a:solidFill>
              </a:rPr>
              <a:t>short-term</a:t>
            </a:r>
            <a:r>
              <a:rPr lang="en-US" altLang="ko-KR" dirty="0"/>
              <a:t> memory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dirty="0"/>
              <a:t>Rules: </a:t>
            </a:r>
            <a:r>
              <a:rPr lang="en-US" altLang="ko-KR" i="1" dirty="0">
                <a:solidFill>
                  <a:srgbClr val="C00000"/>
                </a:solidFill>
              </a:rPr>
              <a:t>long-term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24892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395536" y="1851670"/>
            <a:ext cx="6408712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7.3 Rule-Based Expert Systems</a:t>
            </a:r>
          </a:p>
        </p:txBody>
      </p:sp>
    </p:spTree>
    <p:extLst>
      <p:ext uri="{BB962C8B-B14F-4D97-AF65-F5344CB8AC3E}">
        <p14:creationId xmlns:p14="http://schemas.microsoft.com/office/powerpoint/2010/main" val="314844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0" y="713175"/>
            <a:ext cx="9144000" cy="4430325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467544" y="1535795"/>
            <a:ext cx="640871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차시 : Rule-Based Systems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7.3 Rule-Based Expert Systems (1/9)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54515"/>
            <a:ext cx="8484712" cy="410527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ko-KR" i="1" dirty="0">
                <a:ea typeface="+mj-ea"/>
              </a:rPr>
              <a:t>Expert Systems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/>
              <a:t>One of the most successful applications of AI reasoning technique using </a:t>
            </a:r>
            <a:r>
              <a:rPr lang="en-US" altLang="ko-KR" dirty="0">
                <a:solidFill>
                  <a:srgbClr val="0000FF"/>
                </a:solidFill>
              </a:rPr>
              <a:t>facts and rules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/>
              <a:t>“AI programs that achieve expert-level competence in solving problems </a:t>
            </a:r>
            <a:r>
              <a:rPr lang="en-US" altLang="ko-KR" dirty="0">
                <a:solidFill>
                  <a:srgbClr val="0000FF"/>
                </a:solidFill>
              </a:rPr>
              <a:t>by bringing to bear a body of knowledge </a:t>
            </a:r>
            <a:r>
              <a:rPr lang="en-US" altLang="ko-KR" dirty="0"/>
              <a:t>[Feigenbaum, </a:t>
            </a:r>
            <a:r>
              <a:rPr lang="en-US" altLang="ko-KR" dirty="0" err="1"/>
              <a:t>McCorduck</a:t>
            </a:r>
            <a:r>
              <a:rPr lang="en-US" altLang="ko-KR" dirty="0"/>
              <a:t> &amp; </a:t>
            </a:r>
            <a:r>
              <a:rPr lang="en-US" altLang="ko-KR" dirty="0" err="1"/>
              <a:t>Nii</a:t>
            </a:r>
            <a:r>
              <a:rPr lang="en-US" altLang="ko-KR" dirty="0"/>
              <a:t> 1988]”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dirty="0"/>
              <a:t>Expert systems </a:t>
            </a:r>
            <a:r>
              <a:rPr lang="en-US" altLang="ko-KR" dirty="0">
                <a:solidFill>
                  <a:srgbClr val="0000FF"/>
                </a:solidFill>
              </a:rPr>
              <a:t>vs.</a:t>
            </a:r>
            <a:r>
              <a:rPr lang="en-US" altLang="ko-KR" dirty="0"/>
              <a:t> knowledge-based systems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dirty="0"/>
              <a:t>Rule-based expert systems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dirty="0"/>
              <a:t>Often based on </a:t>
            </a:r>
            <a:r>
              <a:rPr lang="en-US" altLang="ko-KR" dirty="0">
                <a:solidFill>
                  <a:srgbClr val="C00000"/>
                </a:solidFill>
              </a:rPr>
              <a:t>reasoning</a:t>
            </a:r>
            <a:r>
              <a:rPr lang="en-US" altLang="ko-KR" dirty="0"/>
              <a:t> with </a:t>
            </a:r>
            <a:r>
              <a:rPr lang="en-US" altLang="ko-KR" dirty="0">
                <a:solidFill>
                  <a:srgbClr val="C00000"/>
                </a:solidFill>
              </a:rPr>
              <a:t>propositional logic Horn clauses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AC10B-200A-CA41-9DF9-0D12BEF9EEE3}"/>
              </a:ext>
            </a:extLst>
          </p:cNvPr>
          <p:cNvSpPr txBox="1"/>
          <p:nvPr/>
        </p:nvSpPr>
        <p:spPr>
          <a:xfrm>
            <a:off x="1403648" y="4825484"/>
            <a:ext cx="5472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Knowledge-based </a:t>
            </a:r>
            <a:r>
              <a:rPr lang="en" altLang="ko-Kore-KR" sz="800" i="1" dirty="0"/>
              <a:t>S</a:t>
            </a:r>
            <a:r>
              <a:rPr lang="en" altLang="ko-Kore-KR" sz="800" i="1" dirty="0">
                <a:effectLst/>
              </a:rPr>
              <a:t>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</p:spTree>
    <p:extLst>
      <p:ext uri="{BB962C8B-B14F-4D97-AF65-F5344CB8AC3E}">
        <p14:creationId xmlns:p14="http://schemas.microsoft.com/office/powerpoint/2010/main" val="248075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7.3 Rule-Based Expert Systems (2/9)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504" y="634685"/>
            <a:ext cx="5400600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ea typeface="+mj-ea"/>
              </a:rPr>
              <a:t>Structure of Expert Systems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Knowledge Base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Consists of </a:t>
            </a:r>
            <a:r>
              <a:rPr lang="en-US" altLang="ko-KR" sz="1600" dirty="0">
                <a:solidFill>
                  <a:srgbClr val="C00000"/>
                </a:solidFill>
              </a:rPr>
              <a:t>predicate-calculus facts </a:t>
            </a:r>
            <a:r>
              <a:rPr lang="en-US" altLang="ko-KR" sz="1600" dirty="0"/>
              <a:t>and </a:t>
            </a:r>
            <a:r>
              <a:rPr lang="en-US" altLang="ko-KR" sz="1600" dirty="0">
                <a:solidFill>
                  <a:srgbClr val="C00000"/>
                </a:solidFill>
              </a:rPr>
              <a:t>rules</a:t>
            </a:r>
            <a:r>
              <a:rPr lang="en-US" altLang="ko-KR" sz="1600" dirty="0"/>
              <a:t> about subject at hand.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Inference Engine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Consists of all the processes that </a:t>
            </a:r>
            <a:r>
              <a:rPr lang="en-US" altLang="ko-KR" sz="1600" dirty="0">
                <a:solidFill>
                  <a:srgbClr val="C00000"/>
                </a:solidFill>
              </a:rPr>
              <a:t>manipulate the knowledge base </a:t>
            </a:r>
            <a:r>
              <a:rPr lang="en-US" altLang="ko-KR" sz="1600" dirty="0"/>
              <a:t>to deduce information requested by the user.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Explanation subsystem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Analyzes the </a:t>
            </a:r>
            <a:r>
              <a:rPr lang="en-US" altLang="ko-KR" sz="1600" dirty="0">
                <a:solidFill>
                  <a:srgbClr val="C00000"/>
                </a:solidFill>
              </a:rPr>
              <a:t>structure of the reasoning </a:t>
            </a:r>
            <a:r>
              <a:rPr lang="en-US" altLang="ko-KR" sz="1600" dirty="0"/>
              <a:t>performed by the system and explains it to the user.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AC10B-200A-CA41-9DF9-0D12BEF9EEE3}"/>
              </a:ext>
            </a:extLst>
          </p:cNvPr>
          <p:cNvSpPr txBox="1"/>
          <p:nvPr/>
        </p:nvSpPr>
        <p:spPr>
          <a:xfrm>
            <a:off x="2874296" y="4799744"/>
            <a:ext cx="5526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Knowledge-based </a:t>
            </a:r>
            <a:r>
              <a:rPr lang="en" altLang="ko-Kore-KR" sz="800" i="1" dirty="0"/>
              <a:t>S</a:t>
            </a:r>
            <a:r>
              <a:rPr lang="en" altLang="ko-Kore-KR" sz="800" i="1" dirty="0">
                <a:effectLst/>
              </a:rPr>
              <a:t>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2745CE5-6419-764D-BBF6-3C9BB4E0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70547"/>
            <a:ext cx="3367286" cy="4099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16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7.3 Rule-Based Expert Systems (3/9)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504" y="627534"/>
            <a:ext cx="8640960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ea typeface="+mj-ea"/>
              </a:rPr>
              <a:t>Structure of Expert Systems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dirty="0">
                <a:solidFill>
                  <a:srgbClr val="0000FF"/>
                </a:solidFill>
              </a:rPr>
              <a:t>Knowledge acquisition subsystem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dirty="0"/>
              <a:t>Checks the </a:t>
            </a:r>
            <a:r>
              <a:rPr lang="en-US" altLang="ko-KR" dirty="0">
                <a:solidFill>
                  <a:srgbClr val="C00000"/>
                </a:solidFill>
              </a:rPr>
              <a:t>growing knowledge base</a:t>
            </a:r>
            <a:r>
              <a:rPr lang="en-US" altLang="ko-KR" dirty="0"/>
              <a:t> for possible </a:t>
            </a:r>
            <a:r>
              <a:rPr lang="en-US" altLang="ko-KR" dirty="0">
                <a:solidFill>
                  <a:srgbClr val="C00000"/>
                </a:solidFill>
              </a:rPr>
              <a:t>inconsistencies</a:t>
            </a:r>
            <a:r>
              <a:rPr lang="en-US" altLang="ko-KR" dirty="0"/>
              <a:t> and </a:t>
            </a:r>
            <a:r>
              <a:rPr lang="en-US" altLang="ko-KR" dirty="0">
                <a:solidFill>
                  <a:srgbClr val="C00000"/>
                </a:solidFill>
              </a:rPr>
              <a:t>incomplete information.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dirty="0">
                <a:solidFill>
                  <a:srgbClr val="0000FF"/>
                </a:solidFill>
              </a:rPr>
              <a:t>User interface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dirty="0"/>
              <a:t>Consists of </a:t>
            </a:r>
            <a:r>
              <a:rPr lang="en-US" altLang="ko-KR" dirty="0">
                <a:solidFill>
                  <a:srgbClr val="C00000"/>
                </a:solidFill>
              </a:rPr>
              <a:t>some kind of natural language </a:t>
            </a:r>
            <a:r>
              <a:rPr lang="en-US" altLang="ko-KR" dirty="0"/>
              <a:t>processing system or graphical user interfaces with menus.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dirty="0"/>
              <a:t>“</a:t>
            </a:r>
            <a:r>
              <a:rPr lang="en-US" altLang="ko-KR" dirty="0">
                <a:solidFill>
                  <a:srgbClr val="0000FF"/>
                </a:solidFill>
              </a:rPr>
              <a:t>Knowledge engineer</a:t>
            </a:r>
            <a:r>
              <a:rPr lang="en-US" altLang="ko-KR" dirty="0"/>
              <a:t>”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dirty="0"/>
              <a:t>Usually a </a:t>
            </a:r>
            <a:r>
              <a:rPr lang="en-US" altLang="ko-KR" dirty="0">
                <a:solidFill>
                  <a:srgbClr val="C00000"/>
                </a:solidFill>
              </a:rPr>
              <a:t>computer scientist </a:t>
            </a:r>
            <a:r>
              <a:rPr lang="en-US" altLang="ko-KR" dirty="0"/>
              <a:t>with AI training.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dirty="0"/>
              <a:t>Works with an </a:t>
            </a:r>
            <a:r>
              <a:rPr lang="en-US" altLang="ko-KR" dirty="0">
                <a:solidFill>
                  <a:srgbClr val="C00000"/>
                </a:solidFill>
              </a:rPr>
              <a:t>expert</a:t>
            </a:r>
            <a:r>
              <a:rPr lang="en-US" altLang="ko-KR" dirty="0"/>
              <a:t> in the field of application in order to </a:t>
            </a:r>
            <a:r>
              <a:rPr lang="en-US" altLang="ko-KR" dirty="0">
                <a:solidFill>
                  <a:srgbClr val="C00000"/>
                </a:solidFill>
              </a:rPr>
              <a:t>represent the relevant knowledge</a:t>
            </a:r>
            <a:r>
              <a:rPr lang="en-US" altLang="ko-KR" dirty="0"/>
              <a:t> of the expert in a forms of that can be entered into the </a:t>
            </a:r>
            <a:r>
              <a:rPr lang="en-US" altLang="ko-KR" dirty="0">
                <a:solidFill>
                  <a:srgbClr val="C00000"/>
                </a:solidFill>
              </a:rPr>
              <a:t>knowledge base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7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7.3 Rule-Based Expert Systems (4/9)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AC10B-200A-CA41-9DF9-0D12BEF9EEE3}"/>
              </a:ext>
            </a:extLst>
          </p:cNvPr>
          <p:cNvSpPr txBox="1"/>
          <p:nvPr/>
        </p:nvSpPr>
        <p:spPr>
          <a:xfrm>
            <a:off x="466440" y="4649473"/>
            <a:ext cx="5526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Knowledge-based </a:t>
            </a:r>
            <a:r>
              <a:rPr lang="en" altLang="ko-Kore-KR" sz="800" i="1" dirty="0"/>
              <a:t>S</a:t>
            </a:r>
            <a:r>
              <a:rPr lang="en" altLang="ko-Kore-KR" sz="800" i="1" dirty="0">
                <a:effectLst/>
              </a:rPr>
              <a:t>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98E89-9355-6D4D-B1D2-7D5BB34142FA}"/>
              </a:ext>
            </a:extLst>
          </p:cNvPr>
          <p:cNvSpPr txBox="1"/>
          <p:nvPr/>
        </p:nvSpPr>
        <p:spPr>
          <a:xfrm>
            <a:off x="467544" y="771550"/>
            <a:ext cx="8856984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2400" dirty="0">
                <a:latin typeface="Times New Roman" panose="02020603050405020304" pitchFamily="18" charset="0"/>
              </a:rPr>
              <a:t>Example: </a:t>
            </a:r>
            <a:r>
              <a:rPr lang="en-US" altLang="ko-KR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loan officer in a bank</a:t>
            </a:r>
            <a:r>
              <a:rPr lang="en-US" altLang="ko-KR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</a:p>
          <a:p>
            <a:pPr marL="800100" lvl="1" indent="-342900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sz="2000" i="1" dirty="0">
                <a:latin typeface="Times New Roman" panose="02020603050405020304" pitchFamily="18" charset="0"/>
              </a:rPr>
              <a:t>“Decide whether or not to grant a personal loan to an individual.”</a:t>
            </a:r>
            <a:endParaRPr lang="en-US" altLang="ko-KR" sz="2400" dirty="0">
              <a:latin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95CEE5-D06C-A748-9347-E7BEAA69F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" b="2332"/>
          <a:stretch/>
        </p:blipFill>
        <p:spPr>
          <a:xfrm>
            <a:off x="551307" y="1822812"/>
            <a:ext cx="4236717" cy="2477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AEFD58-5A55-0944-8855-1B922CC5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744" y="2547466"/>
            <a:ext cx="3459727" cy="1752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 Box 7">
            <a:extLst>
              <a:ext uri="{FF2B5EF4-FFF2-40B4-BE49-F238E27FC236}">
                <a16:creationId xmlns:a16="http://schemas.microsoft.com/office/drawing/2014/main" id="{E219DB77-EC95-A24C-BCE3-C0FA50E7B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822812"/>
            <a:ext cx="9605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>
                <a:solidFill>
                  <a:srgbClr val="C00000"/>
                </a:solidFill>
                <a:latin typeface="Times New Roman" panose="02020603050405020304" pitchFamily="18" charset="0"/>
              </a:rPr>
              <a:t>Facts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E968E54F-E655-5B44-A820-6C5A7FFEF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232" y="2185139"/>
            <a:ext cx="9989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>
                <a:solidFill>
                  <a:srgbClr val="C00000"/>
                </a:solidFill>
                <a:latin typeface="Times New Roman" panose="02020603050405020304" pitchFamily="18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2537286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7.3 Rule-Based Expert Systems (5/9)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771550"/>
            <a:ext cx="8568952" cy="410527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ko-KR" sz="1800" dirty="0"/>
              <a:t>To prove OK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The inference engine searches for AND/OR proof tree using either </a:t>
            </a:r>
            <a:r>
              <a:rPr lang="en-US" altLang="ko-KR" sz="1600" dirty="0">
                <a:solidFill>
                  <a:srgbClr val="0000FF"/>
                </a:solidFill>
              </a:rPr>
              <a:t>backward</a:t>
            </a:r>
            <a:r>
              <a:rPr lang="en-US" altLang="ko-KR" sz="1600" dirty="0"/>
              <a:t> or </a:t>
            </a:r>
            <a:r>
              <a:rPr lang="en-US" altLang="ko-KR" sz="1600" dirty="0">
                <a:solidFill>
                  <a:srgbClr val="0000FF"/>
                </a:solidFill>
              </a:rPr>
              <a:t>forward chaining</a:t>
            </a:r>
            <a:r>
              <a:rPr lang="en-US" altLang="ko-KR" sz="1600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AND/OR proof tree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Root node: </a:t>
            </a:r>
            <a:r>
              <a:rPr lang="en-US" altLang="ko-KR" sz="1600" dirty="0">
                <a:solidFill>
                  <a:srgbClr val="C00000"/>
                </a:solidFill>
              </a:rPr>
              <a:t>OK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Leaf node: </a:t>
            </a:r>
            <a:r>
              <a:rPr lang="en-US" altLang="ko-KR" sz="1600" dirty="0">
                <a:solidFill>
                  <a:srgbClr val="C00000"/>
                </a:solidFill>
              </a:rPr>
              <a:t>facts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The root and leaves will be </a:t>
            </a:r>
            <a:r>
              <a:rPr lang="en-US" altLang="ko-KR" sz="1600" dirty="0">
                <a:solidFill>
                  <a:srgbClr val="C00000"/>
                </a:solidFill>
              </a:rPr>
              <a:t>connected </a:t>
            </a:r>
            <a:r>
              <a:rPr lang="en-US" altLang="ko-KR" sz="1600" dirty="0"/>
              <a:t>through the rules.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1800" dirty="0"/>
              <a:t>Using the preceding rule in a </a:t>
            </a:r>
            <a:r>
              <a:rPr lang="en-US" altLang="ko-KR" sz="1800" dirty="0">
                <a:solidFill>
                  <a:srgbClr val="0000FF"/>
                </a:solidFill>
              </a:rPr>
              <a:t>backward-chaining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The user’s goal, to establish </a:t>
            </a:r>
            <a:r>
              <a:rPr lang="en-US" altLang="ko-KR" sz="1600" dirty="0">
                <a:solidFill>
                  <a:srgbClr val="C00000"/>
                </a:solidFill>
              </a:rPr>
              <a:t>OK</a:t>
            </a:r>
            <a:r>
              <a:rPr lang="en-US" altLang="ko-KR" sz="1600" dirty="0"/>
              <a:t>, can be done </a:t>
            </a:r>
            <a:r>
              <a:rPr lang="en-US" altLang="ko-KR" sz="1600" i="1" dirty="0">
                <a:solidFill>
                  <a:srgbClr val="C00000"/>
                </a:solidFill>
              </a:rPr>
              <a:t>either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/>
              <a:t>by proving </a:t>
            </a:r>
            <a:r>
              <a:rPr lang="en-US" altLang="ko-KR" sz="1600" i="1" dirty="0"/>
              <a:t>both</a:t>
            </a:r>
            <a:r>
              <a:rPr lang="en-US" altLang="ko-KR" sz="1600" dirty="0"/>
              <a:t> BAL and REP or by proving </a:t>
            </a:r>
            <a:r>
              <a:rPr lang="en-US" altLang="ko-KR" sz="1600" i="1" dirty="0">
                <a:solidFill>
                  <a:srgbClr val="C00000"/>
                </a:solidFill>
              </a:rPr>
              <a:t>each</a:t>
            </a:r>
            <a:r>
              <a:rPr lang="en-US" altLang="ko-KR" sz="1600" dirty="0"/>
              <a:t> of COLLAT, PYMT, and REP.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Applying the other rules, as shown, results in other </a:t>
            </a:r>
            <a:r>
              <a:rPr lang="en-US" altLang="ko-KR" sz="1600" dirty="0">
                <a:solidFill>
                  <a:srgbClr val="C00000"/>
                </a:solidFill>
              </a:rPr>
              <a:t>sets of nodes to be proved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7902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7.3 Rule-Based Expert Systems (6/9)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586598"/>
            <a:ext cx="4608512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>
                <a:ea typeface="+mj-ea"/>
              </a:rPr>
              <a:t>By backward-chaining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AC10B-200A-CA41-9DF9-0D12BEF9EEE3}"/>
              </a:ext>
            </a:extLst>
          </p:cNvPr>
          <p:cNvSpPr txBox="1"/>
          <p:nvPr/>
        </p:nvSpPr>
        <p:spPr>
          <a:xfrm>
            <a:off x="1331640" y="4737021"/>
            <a:ext cx="6408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knowledge-based systems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0665EC4-218B-834D-9DC2-6FE54A059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29" y="1131590"/>
            <a:ext cx="6408712" cy="368046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865DB-B625-0C40-8981-4197EC2C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905" y="771550"/>
            <a:ext cx="2843155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610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7.3 Rule-Based Expert Systems (7/9)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3508" y="699542"/>
            <a:ext cx="8856984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i="1" dirty="0">
                <a:ea typeface="+mj-ea"/>
              </a:rPr>
              <a:t>Consulting system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/>
              <a:t>Attempt to </a:t>
            </a:r>
            <a:r>
              <a:rPr lang="en-US" altLang="ko-KR" sz="1800" dirty="0">
                <a:solidFill>
                  <a:srgbClr val="0000FF"/>
                </a:solidFill>
              </a:rPr>
              <a:t>answer a user’s query</a:t>
            </a:r>
            <a:r>
              <a:rPr lang="en-US" altLang="ko-KR" sz="1800" dirty="0"/>
              <a:t> by asking questions about the </a:t>
            </a:r>
            <a:r>
              <a:rPr lang="en-US" altLang="ko-KR" sz="1800" dirty="0">
                <a:solidFill>
                  <a:srgbClr val="0000FF"/>
                </a:solidFill>
              </a:rPr>
              <a:t>truth of propositions</a:t>
            </a:r>
            <a:r>
              <a:rPr lang="en-US" altLang="ko-KR" sz="1800" dirty="0"/>
              <a:t> that they might know about.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Backward-chaining</a:t>
            </a:r>
            <a:r>
              <a:rPr lang="en-US" altLang="ko-KR" sz="1800" dirty="0"/>
              <a:t> through the rule is used to get to askable questions.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/>
              <a:t>If a user were to “</a:t>
            </a:r>
            <a:r>
              <a:rPr lang="en-US" altLang="ko-KR" sz="1800" dirty="0">
                <a:solidFill>
                  <a:srgbClr val="0000FF"/>
                </a:solidFill>
              </a:rPr>
              <a:t>volunteer</a:t>
            </a:r>
            <a:r>
              <a:rPr lang="en-US" altLang="ko-KR" sz="1800" dirty="0"/>
              <a:t>” information, bottom-up, forward chaining through the rules could be used in an attempt to </a:t>
            </a:r>
            <a:r>
              <a:rPr lang="en-US" altLang="ko-KR" sz="1800" dirty="0">
                <a:solidFill>
                  <a:srgbClr val="0000FF"/>
                </a:solidFill>
              </a:rPr>
              <a:t>connect to the proof </a:t>
            </a:r>
            <a:r>
              <a:rPr lang="en-US" altLang="ko-KR" sz="1800" dirty="0"/>
              <a:t>tree already built.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/>
              <a:t>The ability to give </a:t>
            </a:r>
            <a:r>
              <a:rPr lang="en-US" altLang="ko-KR" sz="1800" dirty="0">
                <a:solidFill>
                  <a:srgbClr val="0000FF"/>
                </a:solidFill>
              </a:rPr>
              <a:t>explanations for a conclusion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Very important </a:t>
            </a:r>
            <a:r>
              <a:rPr lang="en-US" altLang="ko-KR" sz="1600" dirty="0">
                <a:solidFill>
                  <a:srgbClr val="0000FF"/>
                </a:solidFill>
              </a:rPr>
              <a:t>for acceptance</a:t>
            </a:r>
            <a:r>
              <a:rPr lang="en-US" altLang="ko-KR" sz="1600" dirty="0"/>
              <a:t> of expert system advice.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/>
              <a:t>Proof tree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Used to guide the </a:t>
            </a:r>
            <a:r>
              <a:rPr lang="en-US" altLang="ko-KR" sz="1600" dirty="0">
                <a:solidFill>
                  <a:srgbClr val="0000FF"/>
                </a:solidFill>
              </a:rPr>
              <a:t>explanation-generation process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639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7.3 Rule-Based Expert Systems (8/9)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528" y="699542"/>
            <a:ext cx="8496944" cy="410527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ko-KR" sz="2000" b="0" dirty="0"/>
              <a:t>In many applications, the system has </a:t>
            </a:r>
            <a:r>
              <a:rPr lang="en-US" altLang="ko-KR" sz="2000" b="0" dirty="0">
                <a:solidFill>
                  <a:srgbClr val="0000FF"/>
                </a:solidFill>
              </a:rPr>
              <a:t>access only to uncertain rules</a:t>
            </a:r>
            <a:r>
              <a:rPr lang="en-US" altLang="ko-KR" sz="2000" b="0" dirty="0"/>
              <a:t>, and the user </a:t>
            </a:r>
            <a:r>
              <a:rPr lang="en-US" altLang="ko-KR" sz="2000" b="0" dirty="0">
                <a:solidFill>
                  <a:srgbClr val="0000FF"/>
                </a:solidFill>
              </a:rPr>
              <a:t>not be able to answer questions </a:t>
            </a:r>
            <a:r>
              <a:rPr lang="en-US" altLang="ko-KR" sz="2000" b="0" dirty="0"/>
              <a:t>with certainty.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000" dirty="0">
                <a:solidFill>
                  <a:srgbClr val="0000FF"/>
                </a:solidFill>
              </a:rPr>
              <a:t>MYCIN</a:t>
            </a:r>
            <a:r>
              <a:rPr lang="en-US" altLang="ko-KR" sz="2000" b="0" dirty="0"/>
              <a:t> [</a:t>
            </a:r>
            <a:r>
              <a:rPr lang="en-US" altLang="ko-KR" sz="2000" b="0" dirty="0" err="1"/>
              <a:t>Shortliffe</a:t>
            </a:r>
            <a:r>
              <a:rPr lang="en-US" altLang="ko-KR" sz="2000" b="0" dirty="0"/>
              <a:t> 1976]: </a:t>
            </a:r>
            <a:r>
              <a:rPr lang="en-US" altLang="ko-KR" sz="2000" b="0" dirty="0">
                <a:solidFill>
                  <a:srgbClr val="C00000"/>
                </a:solidFill>
              </a:rPr>
              <a:t>Diagnose bacterial infections</a:t>
            </a:r>
            <a:r>
              <a:rPr lang="en-US" altLang="ko-KR" sz="2000" b="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AC10B-200A-CA41-9DF9-0D12BEF9EEE3}"/>
              </a:ext>
            </a:extLst>
          </p:cNvPr>
          <p:cNvSpPr txBox="1"/>
          <p:nvPr/>
        </p:nvSpPr>
        <p:spPr>
          <a:xfrm>
            <a:off x="1605028" y="4732066"/>
            <a:ext cx="5526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Knowledge-based </a:t>
            </a:r>
            <a:r>
              <a:rPr lang="en" altLang="ko-Kore-KR" sz="800" i="1" dirty="0"/>
              <a:t>S</a:t>
            </a:r>
            <a:r>
              <a:rPr lang="en" altLang="ko-Kore-KR" sz="800" i="1" dirty="0">
                <a:effectLst/>
              </a:rPr>
              <a:t>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F9A304-EBAC-8B47-AA33-2D5906A9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86" y="2093434"/>
            <a:ext cx="5711028" cy="25880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696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7.3 Rule-Based Expert Systems (9/9)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75988" y="771550"/>
            <a:ext cx="9212484" cy="4105275"/>
          </a:xfrm>
        </p:spPr>
        <p:txBody>
          <a:bodyPr/>
          <a:lstStyle/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dirty="0">
                <a:solidFill>
                  <a:srgbClr val="0000FF"/>
                </a:solidFill>
              </a:rPr>
              <a:t>PROSPECTOR</a:t>
            </a:r>
            <a:r>
              <a:rPr lang="en-US" altLang="ko-KR" dirty="0"/>
              <a:t> [</a:t>
            </a:r>
            <a:r>
              <a:rPr lang="en-US" altLang="ko-KR" dirty="0" err="1"/>
              <a:t>Duda</a:t>
            </a:r>
            <a:r>
              <a:rPr lang="en-US" altLang="ko-KR" dirty="0"/>
              <a:t>, </a:t>
            </a:r>
            <a:r>
              <a:rPr lang="en-US" altLang="ko-KR" dirty="0" err="1"/>
              <a:t>Gaschnig</a:t>
            </a:r>
            <a:r>
              <a:rPr lang="en-US" altLang="ko-KR" dirty="0"/>
              <a:t> &amp; Hart 1979, Campbell, et al. 1982]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dirty="0"/>
              <a:t>Reason about </a:t>
            </a:r>
            <a:r>
              <a:rPr lang="en-US" altLang="ko-KR" dirty="0">
                <a:solidFill>
                  <a:srgbClr val="C00000"/>
                </a:solidFill>
              </a:rPr>
              <a:t>ore deposits</a:t>
            </a:r>
            <a:r>
              <a:rPr lang="en-US" altLang="ko-KR" dirty="0">
                <a:solidFill>
                  <a:srgbClr val="0000FF"/>
                </a:solidFill>
              </a:rPr>
              <a:t>.</a:t>
            </a:r>
          </a:p>
          <a:p>
            <a:pPr lvl="2">
              <a:lnSpc>
                <a:spcPct val="90000"/>
              </a:lnSpc>
            </a:pPr>
            <a:endParaRPr lang="en-US" altLang="ko-KR" dirty="0"/>
          </a:p>
          <a:p>
            <a:pPr lvl="2">
              <a:lnSpc>
                <a:spcPct val="90000"/>
              </a:lnSpc>
            </a:pPr>
            <a:endParaRPr lang="en-US" altLang="ko-KR" dirty="0"/>
          </a:p>
          <a:p>
            <a:pPr lvl="2">
              <a:lnSpc>
                <a:spcPct val="90000"/>
              </a:lnSpc>
            </a:pPr>
            <a:endParaRPr lang="en-US" altLang="ko-KR" dirty="0"/>
          </a:p>
          <a:p>
            <a:pPr marL="914400" lvl="2" indent="0">
              <a:lnSpc>
                <a:spcPct val="90000"/>
              </a:lnSpc>
              <a:buNone/>
            </a:pPr>
            <a:endParaRPr lang="en-US" altLang="ko-KR" dirty="0"/>
          </a:p>
          <a:p>
            <a:pPr marL="914400" lvl="2" indent="0">
              <a:lnSpc>
                <a:spcPct val="90000"/>
              </a:lnSpc>
              <a:buNone/>
            </a:pPr>
            <a:endParaRPr lang="en-US" altLang="ko-KR" dirty="0"/>
          </a:p>
          <a:p>
            <a:pPr marL="914400" lvl="2" indent="0">
              <a:lnSpc>
                <a:spcPct val="90000"/>
              </a:lnSpc>
              <a:buNone/>
            </a:pPr>
            <a:endParaRPr lang="en-US" altLang="ko-KR" dirty="0"/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dirty="0"/>
              <a:t>The numbers (.75 and .5 in MYCIN, and 5, 0.7 in PROSPECTOR) are ways to </a:t>
            </a:r>
            <a:r>
              <a:rPr lang="en-US" altLang="ko-KR" dirty="0">
                <a:solidFill>
                  <a:srgbClr val="0000FF"/>
                </a:solidFill>
              </a:rPr>
              <a:t>represent the certainty or strength of a rule</a:t>
            </a:r>
            <a:r>
              <a:rPr lang="en-US" altLang="ko-KR" dirty="0"/>
              <a:t>.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dirty="0"/>
              <a:t>The numbers are used by these systems </a:t>
            </a:r>
            <a:r>
              <a:rPr lang="en-US" altLang="ko-KR" dirty="0">
                <a:solidFill>
                  <a:srgbClr val="0000FF"/>
                </a:solidFill>
              </a:rPr>
              <a:t>in computing the certainty of conclusions.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AC10B-200A-CA41-9DF9-0D12BEF9EEE3}"/>
              </a:ext>
            </a:extLst>
          </p:cNvPr>
          <p:cNvSpPr txBox="1"/>
          <p:nvPr/>
        </p:nvSpPr>
        <p:spPr>
          <a:xfrm>
            <a:off x="0" y="4825484"/>
            <a:ext cx="8244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Knowledge-based </a:t>
            </a:r>
            <a:r>
              <a:rPr lang="en" altLang="ko-Kore-KR" sz="800" i="1" dirty="0"/>
              <a:t>S</a:t>
            </a:r>
            <a:r>
              <a:rPr lang="en" altLang="ko-Kore-KR" sz="800" i="1" dirty="0">
                <a:effectLst/>
              </a:rPr>
              <a:t>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CE722-4D89-634A-B437-A768DFEC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9" y="1707654"/>
            <a:ext cx="7931141" cy="1249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2209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0B35-58CB-0A4C-B493-04E9FE97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CA1FD55-A649-6047-B32C-AF33D6A88F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5571" y="699542"/>
            <a:ext cx="8352928" cy="4248472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1600" b="0" dirty="0">
                <a:solidFill>
                  <a:srgbClr val="0000FF"/>
                </a:solidFill>
              </a:rPr>
              <a:t>Knowledge-based</a:t>
            </a:r>
            <a:r>
              <a:rPr lang="en-US" altLang="ko-KR" sz="1600" b="0" dirty="0"/>
              <a:t> systems are programs that </a:t>
            </a:r>
            <a:r>
              <a:rPr lang="en-US" altLang="ko-KR" sz="1600" b="0" dirty="0">
                <a:solidFill>
                  <a:srgbClr val="0000FF"/>
                </a:solidFill>
              </a:rPr>
              <a:t>reason over extensive knowledge bases</a:t>
            </a:r>
            <a:r>
              <a:rPr lang="en-US" altLang="ko-KR" sz="1600" b="0" dirty="0"/>
              <a:t>.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1600" b="0" dirty="0"/>
              <a:t>Three major theoretical properties of </a:t>
            </a:r>
            <a:r>
              <a:rPr lang="en-US" altLang="ko-KR" sz="1600" b="0" dirty="0">
                <a:solidFill>
                  <a:srgbClr val="0000FF"/>
                </a:solidFill>
              </a:rPr>
              <a:t>logical reasoning systems.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altLang="ko-KR" sz="1600" dirty="0"/>
              <a:t>1) Soundness, 2) Completeness, 3) Tractability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600" b="0" dirty="0">
                <a:solidFill>
                  <a:srgbClr val="0000FF"/>
                </a:solidFill>
              </a:rPr>
              <a:t>Reasoning</a:t>
            </a:r>
            <a:r>
              <a:rPr lang="en-US" altLang="ko-KR" sz="1600" b="0" dirty="0"/>
              <a:t> is typically more </a:t>
            </a:r>
            <a:r>
              <a:rPr lang="en-US" altLang="ko-KR" sz="1600" b="0" dirty="0">
                <a:solidFill>
                  <a:srgbClr val="0000FF"/>
                </a:solidFill>
              </a:rPr>
              <a:t>efficient with Horn clauses.</a:t>
            </a:r>
          </a:p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" altLang="ko-Kore-KR" sz="1600" b="0" spc="-50" dirty="0">
                <a:solidFill>
                  <a:srgbClr val="0000FF"/>
                </a:solidFill>
                <a:cs typeface="Times New Roman" panose="02020603050405020304" pitchFamily="18" charset="0"/>
              </a:rPr>
              <a:t>Forward,</a:t>
            </a:r>
            <a:r>
              <a:rPr lang="en" altLang="ko-Kore-KR" sz="1600" b="0" spc="5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" altLang="ko-Kore-KR" sz="1600" b="0" spc="-55" dirty="0">
                <a:solidFill>
                  <a:srgbClr val="0000FF"/>
                </a:solidFill>
                <a:cs typeface="Times New Roman" panose="02020603050405020304" pitchFamily="18" charset="0"/>
              </a:rPr>
              <a:t>backward</a:t>
            </a:r>
            <a:r>
              <a:rPr lang="en" altLang="ko-Kore-KR" sz="1600" b="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" altLang="ko-Kore-KR" sz="1600" b="0" spc="-25" dirty="0">
                <a:solidFill>
                  <a:srgbClr val="0000FF"/>
                </a:solidFill>
                <a:cs typeface="Times New Roman" panose="02020603050405020304" pitchFamily="18" charset="0"/>
              </a:rPr>
              <a:t>chaining</a:t>
            </a:r>
            <a:r>
              <a:rPr lang="en" altLang="ko-Kore-KR" sz="1600" b="0" spc="5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" altLang="ko-Kore-KR" sz="1600" b="0" spc="-45" dirty="0">
                <a:cs typeface="Times New Roman" panose="02020603050405020304" pitchFamily="18" charset="0"/>
              </a:rPr>
              <a:t>are</a:t>
            </a:r>
            <a:r>
              <a:rPr lang="en" altLang="ko-Kore-KR" sz="1600" b="0" spc="10" dirty="0">
                <a:cs typeface="Times New Roman" panose="02020603050405020304" pitchFamily="18" charset="0"/>
              </a:rPr>
              <a:t> </a:t>
            </a:r>
            <a:r>
              <a:rPr lang="en" altLang="ko-Kore-KR" sz="1600" b="0" spc="-75" dirty="0">
                <a:cs typeface="Times New Roman" panose="02020603050405020304" pitchFamily="18" charset="0"/>
              </a:rPr>
              <a:t>linear-</a:t>
            </a:r>
            <a:r>
              <a:rPr lang="en" altLang="ko-Kore-KR" sz="1600" b="0" spc="-10" dirty="0">
                <a:cs typeface="Times New Roman" panose="02020603050405020304" pitchFamily="18" charset="0"/>
              </a:rPr>
              <a:t>time,</a:t>
            </a:r>
            <a:r>
              <a:rPr lang="en" altLang="ko-Kore-KR" sz="1600" b="0" spc="15" dirty="0">
                <a:cs typeface="Times New Roman" panose="02020603050405020304" pitchFamily="18" charset="0"/>
              </a:rPr>
              <a:t> </a:t>
            </a:r>
            <a:r>
              <a:rPr lang="en" altLang="ko-Kore-KR" sz="1600" b="0" spc="-60" dirty="0">
                <a:cs typeface="Times New Roman" panose="02020603050405020304" pitchFamily="18" charset="0"/>
              </a:rPr>
              <a:t>complete</a:t>
            </a:r>
            <a:r>
              <a:rPr lang="en" altLang="ko-Kore-KR" sz="1600" b="0" spc="20" dirty="0">
                <a:cs typeface="Times New Roman" panose="02020603050405020304" pitchFamily="18" charset="0"/>
              </a:rPr>
              <a:t> </a:t>
            </a:r>
            <a:r>
              <a:rPr lang="en" altLang="ko-Kore-KR" sz="1600" b="0" spc="-25" dirty="0">
                <a:cs typeface="Times New Roman" panose="02020603050405020304" pitchFamily="18" charset="0"/>
              </a:rPr>
              <a:t>for</a:t>
            </a:r>
            <a:r>
              <a:rPr lang="en" altLang="ko-Kore-KR" sz="1600" b="0" spc="10" dirty="0">
                <a:cs typeface="Times New Roman" panose="02020603050405020304" pitchFamily="18" charset="0"/>
              </a:rPr>
              <a:t> </a:t>
            </a:r>
            <a:r>
              <a:rPr lang="en" altLang="ko-Kore-KR" sz="1600" b="0" spc="-10" dirty="0">
                <a:cs typeface="Times New Roman" panose="02020603050405020304" pitchFamily="18" charset="0"/>
              </a:rPr>
              <a:t>Horn</a:t>
            </a:r>
            <a:r>
              <a:rPr lang="en" altLang="ko-Kore-KR" sz="1600" b="0" spc="15" dirty="0">
                <a:cs typeface="Times New Roman" panose="02020603050405020304" pitchFamily="18" charset="0"/>
              </a:rPr>
              <a:t> </a:t>
            </a:r>
            <a:r>
              <a:rPr lang="en" altLang="ko-Kore-KR" sz="1600" b="0" spc="-20" dirty="0">
                <a:cs typeface="Times New Roman" panose="02020603050405020304" pitchFamily="18" charset="0"/>
              </a:rPr>
              <a:t>clauses. </a:t>
            </a:r>
            <a:r>
              <a:rPr lang="en" altLang="ko-Kore-KR" sz="1600" b="0" spc="-45" dirty="0">
                <a:cs typeface="Times New Roman" panose="02020603050405020304" pitchFamily="18" charset="0"/>
              </a:rPr>
              <a:t>Resolution</a:t>
            </a:r>
            <a:r>
              <a:rPr lang="en" altLang="ko-Kore-KR" sz="1600" b="0" spc="65" dirty="0">
                <a:cs typeface="Times New Roman" panose="02020603050405020304" pitchFamily="18" charset="0"/>
              </a:rPr>
              <a:t> </a:t>
            </a:r>
            <a:r>
              <a:rPr lang="en" altLang="ko-Kore-KR" sz="1600" b="0" dirty="0">
                <a:cs typeface="Times New Roman" panose="02020603050405020304" pitchFamily="18" charset="0"/>
              </a:rPr>
              <a:t>is</a:t>
            </a:r>
            <a:r>
              <a:rPr lang="en" altLang="ko-Kore-KR" sz="1600" b="0" spc="45" dirty="0">
                <a:cs typeface="Times New Roman" panose="02020603050405020304" pitchFamily="18" charset="0"/>
              </a:rPr>
              <a:t> </a:t>
            </a:r>
            <a:r>
              <a:rPr lang="en" altLang="ko-Kore-KR" sz="1600" b="0" spc="-60" dirty="0">
                <a:cs typeface="Times New Roman" panose="02020603050405020304" pitchFamily="18" charset="0"/>
              </a:rPr>
              <a:t>complete</a:t>
            </a:r>
            <a:r>
              <a:rPr lang="en" altLang="ko-Kore-KR" sz="1600" b="0" spc="25" dirty="0">
                <a:cs typeface="Times New Roman" panose="02020603050405020304" pitchFamily="18" charset="0"/>
              </a:rPr>
              <a:t> </a:t>
            </a:r>
            <a:r>
              <a:rPr lang="en" altLang="ko-Kore-KR" sz="1600" b="0" spc="-25" dirty="0">
                <a:cs typeface="Times New Roman" panose="02020603050405020304" pitchFamily="18" charset="0"/>
              </a:rPr>
              <a:t>for</a:t>
            </a:r>
            <a:r>
              <a:rPr lang="en" altLang="ko-Kore-KR" sz="1600" b="0" spc="35" dirty="0">
                <a:cs typeface="Times New Roman" panose="02020603050405020304" pitchFamily="18" charset="0"/>
              </a:rPr>
              <a:t> </a:t>
            </a:r>
            <a:r>
              <a:rPr lang="en" altLang="ko-Kore-KR" sz="1600" b="0" spc="-50" dirty="0">
                <a:cs typeface="Times New Roman" panose="02020603050405020304" pitchFamily="18" charset="0"/>
              </a:rPr>
              <a:t>propositional</a:t>
            </a:r>
            <a:r>
              <a:rPr lang="en" altLang="ko-Kore-KR" sz="1600" b="0" spc="25" dirty="0">
                <a:cs typeface="Times New Roman" panose="02020603050405020304" pitchFamily="18" charset="0"/>
              </a:rPr>
              <a:t> </a:t>
            </a:r>
            <a:r>
              <a:rPr lang="en" altLang="ko-Kore-KR" sz="1600" b="0" spc="-10" dirty="0">
                <a:cs typeface="Times New Roman" panose="02020603050405020304" pitchFamily="18" charset="0"/>
              </a:rPr>
              <a:t>logic.</a:t>
            </a:r>
          </a:p>
          <a:p>
            <a:pPr lvl="1"/>
            <a:r>
              <a:rPr lang="en-US" altLang="ko-KR" sz="1600" dirty="0">
                <a:solidFill>
                  <a:srgbClr val="0000FF"/>
                </a:solidFill>
              </a:rPr>
              <a:t>Reasoning proceeds forward</a:t>
            </a:r>
            <a:r>
              <a:rPr lang="en-US" altLang="ko-KR" sz="1600" dirty="0"/>
              <a:t>, beginning with facts, </a:t>
            </a:r>
            <a:r>
              <a:rPr lang="en-US" altLang="ko-KR" sz="1600" dirty="0">
                <a:solidFill>
                  <a:srgbClr val="0000FF"/>
                </a:solidFill>
              </a:rPr>
              <a:t>chaining</a:t>
            </a:r>
            <a:r>
              <a:rPr lang="en-US" altLang="ko-KR" sz="1600" dirty="0"/>
              <a:t> through rules, and finally establishing the </a:t>
            </a:r>
            <a:r>
              <a:rPr lang="en-US" altLang="ko-KR" sz="1600" dirty="0">
                <a:solidFill>
                  <a:srgbClr val="0000FF"/>
                </a:solidFill>
              </a:rPr>
              <a:t>goal</a:t>
            </a:r>
            <a:r>
              <a:rPr lang="en-US" altLang="ko-KR" sz="16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600" b="0" dirty="0"/>
              <a:t>Expert Systems: One of the most successful applications of AI reasoning technique using </a:t>
            </a:r>
            <a:r>
              <a:rPr lang="en-US" altLang="ko-KR" sz="1600" b="0" dirty="0">
                <a:solidFill>
                  <a:srgbClr val="0000FF"/>
                </a:solidFill>
              </a:rPr>
              <a:t>facts and rules.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en-US" altLang="ko-KR" sz="1600" dirty="0"/>
              <a:t>Knowledge base, </a:t>
            </a:r>
            <a:r>
              <a:rPr lang="en-US" altLang="ko-KR" sz="1600" dirty="0">
                <a:solidFill>
                  <a:srgbClr val="0000FF"/>
                </a:solidFill>
              </a:rPr>
              <a:t>inference</a:t>
            </a:r>
            <a:r>
              <a:rPr lang="en-US" altLang="ko-KR" sz="1600" dirty="0"/>
              <a:t> engine, explanation subsystem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600" b="0" dirty="0"/>
              <a:t>Inductive rule learning: Creates </a:t>
            </a:r>
            <a:r>
              <a:rPr lang="en-US" altLang="ko-KR" sz="1600" b="0" dirty="0">
                <a:solidFill>
                  <a:srgbClr val="0000FF"/>
                </a:solidFill>
              </a:rPr>
              <a:t>new rules </a:t>
            </a:r>
            <a:r>
              <a:rPr lang="en-US" altLang="ko-KR" sz="1600" b="0" dirty="0"/>
              <a:t>(Ex. neural networks)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600" b="0" dirty="0"/>
              <a:t>Deductive rule learning: </a:t>
            </a:r>
            <a:r>
              <a:rPr lang="en-US" altLang="ko-KR" sz="1600" b="0" dirty="0">
                <a:solidFill>
                  <a:srgbClr val="0000FF"/>
                </a:solidFill>
              </a:rPr>
              <a:t>Enhances the efficiency </a:t>
            </a:r>
            <a:r>
              <a:rPr lang="en-US" altLang="ko-KR" sz="1600" b="0" dirty="0"/>
              <a:t>of a system’s performance (Ex. EBG)</a:t>
            </a:r>
          </a:p>
          <a:p>
            <a:pPr>
              <a:buFont typeface="Wingdings" pitchFamily="2" charset="2"/>
              <a:buChar char="Ø"/>
            </a:pPr>
            <a:endParaRPr lang="en-US" altLang="ko-KR" sz="1600" b="0" dirty="0"/>
          </a:p>
          <a:p>
            <a:endParaRPr lang="en-US" altLang="ko-KR" sz="1600" dirty="0"/>
          </a:p>
          <a:p>
            <a:endParaRPr lang="en-US" altLang="ko-KR" sz="1600" dirty="0">
              <a:solidFill>
                <a:srgbClr val="0000FF"/>
              </a:solidFill>
            </a:endParaRPr>
          </a:p>
          <a:p>
            <a:endParaRPr lang="en-US" altLang="ko-KR" sz="1600" dirty="0">
              <a:solidFill>
                <a:srgbClr val="0000FF"/>
              </a:solidFill>
            </a:endParaRPr>
          </a:p>
          <a:p>
            <a:endParaRPr lang="en-US" altLang="ko-KR" sz="1600" dirty="0"/>
          </a:p>
          <a:p>
            <a:endParaRPr lang="en-US" altLang="ko-KR" sz="1600" dirty="0"/>
          </a:p>
          <a:p>
            <a:pPr>
              <a:lnSpc>
                <a:spcPct val="110000"/>
              </a:lnSpc>
            </a:pPr>
            <a:endParaRPr lang="en" altLang="ko-Kore-KR" sz="1600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" altLang="ko-Kore-KR" sz="1600" spc="-25" dirty="0">
                <a:cs typeface="Times New Roman" panose="02020603050405020304" pitchFamily="18" charset="0"/>
              </a:rPr>
              <a:t>Propositional</a:t>
            </a:r>
            <a:r>
              <a:rPr lang="en" altLang="ko-Kore-KR" sz="1600" spc="25" dirty="0">
                <a:cs typeface="Times New Roman" panose="02020603050405020304" pitchFamily="18" charset="0"/>
              </a:rPr>
              <a:t> </a:t>
            </a:r>
            <a:r>
              <a:rPr lang="en" altLang="ko-Kore-KR" sz="1600" dirty="0">
                <a:cs typeface="Times New Roman" panose="02020603050405020304" pitchFamily="18" charset="0"/>
              </a:rPr>
              <a:t>logic</a:t>
            </a:r>
            <a:r>
              <a:rPr lang="en" altLang="ko-Kore-KR" sz="1600" spc="30" dirty="0">
                <a:cs typeface="Times New Roman" panose="02020603050405020304" pitchFamily="18" charset="0"/>
              </a:rPr>
              <a:t> </a:t>
            </a:r>
            <a:r>
              <a:rPr lang="en" altLang="ko-Kore-KR" sz="1600" dirty="0">
                <a:cs typeface="Times New Roman" panose="02020603050405020304" pitchFamily="18" charset="0"/>
              </a:rPr>
              <a:t>lacks</a:t>
            </a:r>
            <a:r>
              <a:rPr lang="en" altLang="ko-Kore-KR" sz="1600" spc="40" dirty="0">
                <a:cs typeface="Times New Roman" panose="02020603050405020304" pitchFamily="18" charset="0"/>
              </a:rPr>
              <a:t> </a:t>
            </a:r>
            <a:r>
              <a:rPr lang="en" altLang="ko-Kore-KR" sz="1600" spc="-75" dirty="0">
                <a:cs typeface="Times New Roman" panose="02020603050405020304" pitchFamily="18" charset="0"/>
              </a:rPr>
              <a:t>expressive</a:t>
            </a:r>
            <a:r>
              <a:rPr lang="en" altLang="ko-Kore-KR" sz="1600" spc="25" dirty="0">
                <a:cs typeface="Times New Roman" panose="02020603050405020304" pitchFamily="18" charset="0"/>
              </a:rPr>
              <a:t> </a:t>
            </a:r>
            <a:r>
              <a:rPr lang="en" altLang="ko-Kore-KR" sz="1600" spc="-10" dirty="0">
                <a:cs typeface="Times New Roman" panose="02020603050405020304" pitchFamily="18" charset="0"/>
              </a:rPr>
              <a:t>power</a:t>
            </a:r>
            <a:endParaRPr lang="en" altLang="ko-Kore-KR" sz="1600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62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9B2D23-C7A3-41AF-B9F4-726B68EAC8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36" y="1059582"/>
            <a:ext cx="8424936" cy="324036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000" dirty="0"/>
              <a:t>First-Order Logic </a:t>
            </a:r>
            <a:r>
              <a:rPr lang="en-US" sz="2000" b="0" dirty="0"/>
              <a:t>(Previous lecture)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800" dirty="0"/>
              <a:t>Intractable in practical applications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800" dirty="0"/>
              <a:t>Confronting the real world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altLang="ko-KR" sz="2000" dirty="0"/>
              <a:t>Horn clauses (PROLOG)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800" dirty="0"/>
              <a:t>Less expressive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800" dirty="0"/>
              <a:t>More efficient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000" dirty="0"/>
              <a:t>Rule-based expert systems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800" dirty="0"/>
              <a:t>Rule-based systems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800" dirty="0"/>
              <a:t>Expert systems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800" dirty="0"/>
              <a:t>Knowledge-based systems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q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960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Reasoning Using Horn Clauses 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79BE3B-17C1-8C49-BED5-771B692727E7}"/>
              </a:ext>
            </a:extLst>
          </p:cNvPr>
          <p:cNvSpPr/>
          <p:nvPr/>
        </p:nvSpPr>
        <p:spPr>
          <a:xfrm>
            <a:off x="5550918" y="1063999"/>
            <a:ext cx="28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Proof by AND/OR Tree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7D7B4E-BDCE-9247-9C0E-878B6E13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21" y="1433331"/>
            <a:ext cx="5536763" cy="34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8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F8DA9E8-AB56-9241-949F-F19A9308A965}"/>
              </a:ext>
            </a:extLst>
          </p:cNvPr>
          <p:cNvSpPr txBox="1">
            <a:spLocks/>
          </p:cNvSpPr>
          <p:nvPr/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  <a:cs typeface="+mj-cs"/>
              </a:defRPr>
            </a:lvl1pPr>
          </a:lstStyle>
          <a:p>
            <a:r>
              <a:rPr lang="en-US" altLang="ko-KR" dirty="0">
                <a:latin typeface="Times New Roman" panose="02020603050405020304" pitchFamily="18" charset="0"/>
              </a:rPr>
              <a:t>Rule-Based Expert Systems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74A6DD-F4BA-8A42-8649-D156D3A62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528" y="712192"/>
            <a:ext cx="4680520" cy="410527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ko-KR" sz="2000" b="0" dirty="0">
                <a:ea typeface="+mj-ea"/>
              </a:rPr>
              <a:t>Expert Systems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Inference engine &amp; Knowledge base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“AI Programs that achieve expert-level competence in solving problems </a:t>
            </a:r>
            <a:r>
              <a:rPr lang="en-US" altLang="ko-KR" sz="1800" dirty="0">
                <a:solidFill>
                  <a:srgbClr val="0000FF"/>
                </a:solidFill>
              </a:rPr>
              <a:t>by bringing to bear a body of knowledge</a:t>
            </a:r>
            <a:r>
              <a:rPr lang="en-US" altLang="ko-KR" sz="1800" dirty="0"/>
              <a:t>”</a:t>
            </a:r>
            <a:br>
              <a:rPr lang="en-US" altLang="ko-KR" sz="1800" dirty="0">
                <a:solidFill>
                  <a:srgbClr val="0000FF"/>
                </a:solidFill>
              </a:rPr>
            </a:br>
            <a:r>
              <a:rPr lang="en-US" altLang="ko-KR" sz="1800" dirty="0"/>
              <a:t>[Feigenbaum, </a:t>
            </a:r>
            <a:r>
              <a:rPr lang="en-US" altLang="ko-KR" sz="1800" dirty="0" err="1"/>
              <a:t>McCorduck</a:t>
            </a:r>
            <a:r>
              <a:rPr lang="en-US" altLang="ko-KR" sz="1800" dirty="0"/>
              <a:t> &amp; </a:t>
            </a:r>
            <a:r>
              <a:rPr lang="en-US" altLang="ko-KR" sz="1800" dirty="0" err="1"/>
              <a:t>Nii</a:t>
            </a:r>
            <a:r>
              <a:rPr lang="en-US" altLang="ko-KR" sz="1800" dirty="0"/>
              <a:t> 1988]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sz="2000" b="0" dirty="0"/>
              <a:t>Expert systems </a:t>
            </a:r>
            <a:r>
              <a:rPr lang="en-US" altLang="ko-KR" sz="2000" b="0" dirty="0">
                <a:solidFill>
                  <a:srgbClr val="C00000"/>
                </a:solidFill>
              </a:rPr>
              <a:t>vs.</a:t>
            </a:r>
            <a:r>
              <a:rPr lang="en-US" altLang="ko-KR" sz="2000" b="0" dirty="0"/>
              <a:t> knowledge-based systems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sz="2000" b="0" dirty="0"/>
              <a:t>Rule-based expert systems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1800" dirty="0"/>
              <a:t>Often based on </a:t>
            </a:r>
            <a:r>
              <a:rPr lang="en-US" altLang="ko-KR" sz="1800" dirty="0">
                <a:solidFill>
                  <a:srgbClr val="C00000"/>
                </a:solidFill>
              </a:rPr>
              <a:t>reasoning</a:t>
            </a:r>
            <a:r>
              <a:rPr lang="en-US" altLang="ko-KR" sz="1800" dirty="0"/>
              <a:t> with </a:t>
            </a:r>
            <a:r>
              <a:rPr lang="en-US" altLang="ko-KR" sz="1800" dirty="0">
                <a:solidFill>
                  <a:srgbClr val="C00000"/>
                </a:solidFill>
              </a:rPr>
              <a:t>propositional logic Horn clauses</a:t>
            </a:r>
            <a:r>
              <a:rPr lang="en-US" altLang="ko-KR" sz="18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AC10B-200A-CA41-9DF9-0D12BEF9EEE3}"/>
              </a:ext>
            </a:extLst>
          </p:cNvPr>
          <p:cNvSpPr txBox="1"/>
          <p:nvPr/>
        </p:nvSpPr>
        <p:spPr>
          <a:xfrm>
            <a:off x="1403648" y="4825484"/>
            <a:ext cx="5472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knowledge-based systems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19CB02C-1E18-2A47-AF86-86233AE8E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40708"/>
            <a:ext cx="3024336" cy="36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20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25EBD61C-A2B8-1945-BE59-2E682BD5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kumimoji="1" lang="en-US" altLang="ko-Kore-KR" dirty="0"/>
              <a:t>Lecture Overview</a:t>
            </a:r>
            <a:endParaRPr kumimoji="1" lang="ko-Kore-KR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28EC6F-9EB4-F34F-A4BB-C23DE8D065A5}"/>
              </a:ext>
            </a:extLst>
          </p:cNvPr>
          <p:cNvSpPr txBox="1">
            <a:spLocks/>
          </p:cNvSpPr>
          <p:nvPr/>
        </p:nvSpPr>
        <p:spPr>
          <a:xfrm>
            <a:off x="305527" y="843558"/>
            <a:ext cx="4770529" cy="3958291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1440000" algn="r"/>
              </a:tabLst>
            </a:pPr>
            <a:r>
              <a:rPr kumimoji="1" lang="en-US" altLang="ko-KR" sz="1800" b="0" dirty="0">
                <a:solidFill>
                  <a:srgbClr val="0000FF"/>
                </a:solidFill>
              </a:rPr>
              <a:t>Confronting the Real World</a:t>
            </a:r>
          </a:p>
          <a:p>
            <a:pPr marL="62865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1440000" algn="r"/>
              </a:tabLst>
            </a:pPr>
            <a:r>
              <a:rPr kumimoji="1" lang="en-US" altLang="ko-KR" sz="1600" dirty="0"/>
              <a:t>Knowledge-based system, </a:t>
            </a:r>
            <a:r>
              <a:rPr lang="en-US" altLang="ko-KR" sz="1600" dirty="0"/>
              <a:t>Predicate calculus</a:t>
            </a:r>
            <a:endParaRPr kumimoji="1" lang="en-US" altLang="ja-JP" sz="1600" dirty="0"/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en-US" altLang="ko-KR" sz="1800" b="0" dirty="0"/>
              <a:t> </a:t>
            </a:r>
            <a:r>
              <a:rPr kumimoji="1" lang="en" altLang="ko-KR" sz="1800" b="0" spc="-45" dirty="0">
                <a:cs typeface="Calibri"/>
              </a:rPr>
              <a:t>Reasoning Using </a:t>
            </a:r>
            <a:r>
              <a:rPr kumimoji="1" lang="en" altLang="ko-KR" sz="1800" b="0" spc="-45" dirty="0">
                <a:solidFill>
                  <a:srgbClr val="0000FF"/>
                </a:solidFill>
                <a:cs typeface="Calibri"/>
              </a:rPr>
              <a:t>Horn Clauses</a:t>
            </a:r>
          </a:p>
          <a:p>
            <a:pPr marL="62865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ko-KR" sz="1600" dirty="0"/>
              <a:t>Horn Clauses, PROLOG programs</a:t>
            </a:r>
            <a:endParaRPr lang="en" altLang="ko-Kore-KR" sz="1600" b="0" dirty="0">
              <a:cs typeface="Calibri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ko-KR" sz="1800" b="0" dirty="0">
                <a:solidFill>
                  <a:srgbClr val="0000FF"/>
                </a:solidFill>
              </a:rPr>
              <a:t>Rule-Based Expert Systems</a:t>
            </a:r>
          </a:p>
          <a:p>
            <a:pPr marL="62865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ko-KR" sz="1400" dirty="0"/>
              <a:t>Expert Systems, </a:t>
            </a:r>
            <a:r>
              <a:rPr lang="en-US" altLang="ko-KR" sz="1600" dirty="0"/>
              <a:t>Consulting system</a:t>
            </a:r>
            <a:endParaRPr lang="en-US" altLang="ko-KR" sz="16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E1678-DEE7-BA49-A09D-B791AD7B5335}"/>
              </a:ext>
            </a:extLst>
          </p:cNvPr>
          <p:cNvSpPr txBox="1"/>
          <p:nvPr/>
        </p:nvSpPr>
        <p:spPr>
          <a:xfrm>
            <a:off x="4349119" y="4614776"/>
            <a:ext cx="3995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i="1" dirty="0">
                <a:effectLst/>
              </a:rPr>
              <a:t>Artificial Intelligence Chapter 17 knowledge-based systems </a:t>
            </a:r>
            <a:r>
              <a:rPr lang="en" altLang="ko-Kore-KR" sz="800" i="1" dirty="0" err="1">
                <a:effectLst/>
              </a:rPr>
              <a:t>Biointelligence</a:t>
            </a:r>
            <a:r>
              <a:rPr lang="en" altLang="ko-Kore-KR" sz="800" i="1" dirty="0">
                <a:effectLst/>
              </a:rPr>
              <a:t> Lab School of Computer Sci. &amp; Eng. Seoul National University. - ppt download</a:t>
            </a:r>
            <a:r>
              <a:rPr lang="en" altLang="ko-Kore-KR" sz="800" dirty="0">
                <a:effectLst/>
              </a:rPr>
              <a:t>. </a:t>
            </a:r>
            <a:r>
              <a:rPr lang="en" altLang="ko-Kore-KR" sz="800" dirty="0" err="1">
                <a:effectLst/>
              </a:rPr>
              <a:t>SlidePlayer</a:t>
            </a:r>
            <a:r>
              <a:rPr lang="en" altLang="ko-Kore-KR" sz="800" dirty="0">
                <a:effectLst/>
              </a:rPr>
              <a:t>. (n.d.). Retrieved February 23, 2022, from https://</a:t>
            </a:r>
            <a:r>
              <a:rPr lang="en" altLang="ko-Kore-KR" sz="800" dirty="0" err="1">
                <a:effectLst/>
              </a:rPr>
              <a:t>slideplayer.com</a:t>
            </a:r>
            <a:r>
              <a:rPr lang="en" altLang="ko-Kore-KR" sz="800" dirty="0">
                <a:effectLst/>
              </a:rPr>
              <a:t>/slide/5260453/ 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242BA9E-1CF6-F241-8B0D-0EF2082E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630" y="2395261"/>
            <a:ext cx="3391818" cy="1947891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DF3CF7-8571-B144-A02D-7C7023F8F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987574"/>
            <a:ext cx="2452708" cy="1242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68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0F65-B028-49CF-8C45-508DDA98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Outline (Lecture 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9C16D4-211F-4157-B9DF-E7450882600C}"/>
              </a:ext>
            </a:extLst>
          </p:cNvPr>
          <p:cNvSpPr/>
          <p:nvPr/>
        </p:nvSpPr>
        <p:spPr>
          <a:xfrm>
            <a:off x="755576" y="1238018"/>
            <a:ext cx="7657312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440000" algn="r"/>
              </a:tabLst>
            </a:pPr>
            <a:r>
              <a:rPr kumimoji="1" lang="en-US" altLang="ko-KR" sz="2400" dirty="0">
                <a:solidFill>
                  <a:prstClr val="black"/>
                </a:solidFill>
                <a:ea typeface="나눔바른고딕" panose="020B0603020101020101" pitchFamily="34" charset="-127"/>
                <a:cs typeface="Times New Roman" panose="02020603050405020304" pitchFamily="18" charset="0"/>
              </a:rPr>
              <a:t>7.1 Confronting the Real World ………………………</a:t>
            </a:r>
            <a:r>
              <a:rPr kumimoji="1" lang="en-US" altLang="ja-JP" sz="2400" dirty="0">
                <a:solidFill>
                  <a:prstClr val="black"/>
                </a:solidFill>
                <a:ea typeface="나눔바른고딕" panose="020B0603020101020101" pitchFamily="34" charset="-127"/>
                <a:cs typeface="Times New Roman" panose="02020603050405020304" pitchFamily="18" charset="0"/>
              </a:rPr>
              <a:t>	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prstClr val="black"/>
                </a:solidFill>
                <a:ea typeface="나눔바른고딕" panose="020B0603020101020101" pitchFamily="34" charset="-127"/>
                <a:cs typeface="Times New Roman" panose="02020603050405020304" pitchFamily="18" charset="0"/>
              </a:rPr>
              <a:t>7.2 </a:t>
            </a:r>
            <a:r>
              <a:rPr kumimoji="1" lang="en" altLang="ko-KR" sz="2400" spc="-45" dirty="0">
                <a:solidFill>
                  <a:prstClr val="black"/>
                </a:solidFill>
                <a:ea typeface="나눔바른고딕" panose="020B0603020101020101" pitchFamily="34" charset="-127"/>
                <a:cs typeface="Calibri"/>
              </a:rPr>
              <a:t>Reasoning Using Horn Clauses ………………….....</a:t>
            </a:r>
            <a:endParaRPr lang="en" altLang="ko-Kore-KR" sz="2400" dirty="0">
              <a:cs typeface="Calibri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dirty="0">
                <a:solidFill>
                  <a:prstClr val="black"/>
                </a:solidFill>
                <a:ea typeface="나눔바른고딕" panose="020B0603020101020101" pitchFamily="34" charset="-127"/>
                <a:cs typeface="Times New Roman" panose="02020603050405020304" pitchFamily="18" charset="0"/>
              </a:rPr>
              <a:t>7.3 </a:t>
            </a:r>
            <a:r>
              <a:rPr lang="en-US" altLang="ko-KR" sz="2400" dirty="0"/>
              <a:t>Rule-Based Expert Systems ……………………...</a:t>
            </a:r>
            <a:endParaRPr lang="en" altLang="ko-Kore-KR" sz="2400" spc="-10" dirty="0">
              <a:cs typeface="Calibri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" altLang="ja-JP" sz="2400" spc="-10" dirty="0">
                <a:solidFill>
                  <a:prstClr val="black"/>
                </a:solidFill>
                <a:ea typeface="나눔바른고딕" panose="020B0603020101020101" pitchFamily="34" charset="-127"/>
                <a:cs typeface="Calibri"/>
              </a:rPr>
              <a:t>Summary ……………………………………………</a:t>
            </a:r>
            <a:endParaRPr kumimoji="1" lang="en-US" altLang="ja-JP" sz="2400" dirty="0">
              <a:solidFill>
                <a:prstClr val="black"/>
              </a:solidFill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ea typeface="나눔바른고딕" panose="020B0603020101020101" pitchFamily="34" charset="-127"/>
                <a:cs typeface="Times New Roman" panose="02020603050405020304" pitchFamily="18" charset="0"/>
              </a:rPr>
              <a:t>	</a:t>
            </a:r>
            <a:r>
              <a:rPr kumimoji="1" lang="ko-KR" altLang="en-US" sz="2400" dirty="0">
                <a:solidFill>
                  <a:srgbClr val="000000"/>
                </a:solidFill>
                <a:ea typeface="나눔바른고딕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400" dirty="0">
                <a:solidFill>
                  <a:srgbClr val="000000"/>
                </a:solidFill>
                <a:ea typeface="나눔바른고딕" panose="020B0603020101020101" pitchFamily="34" charset="-127"/>
                <a:cs typeface="Times New Roman" panose="02020603050405020304" pitchFamily="18" charset="0"/>
              </a:rPr>
              <a:t>					</a:t>
            </a:r>
            <a:r>
              <a:rPr kumimoji="1" lang="ko-KR" altLang="en-US" sz="2400" dirty="0">
                <a:solidFill>
                  <a:srgbClr val="000000"/>
                </a:solidFill>
                <a:ea typeface="나눔바른고딕" panose="020B0603020101020101" pitchFamily="34" charset="-127"/>
                <a:cs typeface="Times New Roman" panose="02020603050405020304" pitchFamily="18" charset="0"/>
              </a:rPr>
              <a:t>  </a:t>
            </a:r>
            <a:r>
              <a:rPr kumimoji="1" lang="en-US" altLang="ko-KR" sz="2400" dirty="0">
                <a:solidFill>
                  <a:srgbClr val="000000"/>
                </a:solidFill>
                <a:ea typeface="나눔바른고딕" panose="020B0603020101020101" pitchFamily="34" charset="-127"/>
                <a:cs typeface="Times New Roman" panose="02020603050405020304" pitchFamily="18" charset="0"/>
              </a:rPr>
              <a:t>	</a:t>
            </a:r>
            <a:endParaRPr kumimoji="1" lang="en-US" altLang="ko-KR" sz="2400" b="1" dirty="0">
              <a:solidFill>
                <a:prstClr val="black"/>
              </a:solidFill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ja-JP" sz="24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A2E3A-88F9-4395-99C6-723BB4F0F864}"/>
              </a:ext>
            </a:extLst>
          </p:cNvPr>
          <p:cNvSpPr txBox="1"/>
          <p:nvPr/>
        </p:nvSpPr>
        <p:spPr>
          <a:xfrm>
            <a:off x="7524328" y="1246856"/>
            <a:ext cx="576064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12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19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29</a:t>
            </a:r>
          </a:p>
          <a:p>
            <a:pPr algn="r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ea typeface="나눔바른고딕" panose="020B060302010102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3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395536" y="1851670"/>
            <a:ext cx="6408712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7.1 Confronting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5546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</a:rPr>
              <a:t>7.1 Confronting the Real World (1/3)</a:t>
            </a:r>
            <a:endParaRPr lang="en-US" dirty="0">
              <a:latin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7E3D61B-80AE-D949-B834-015AFB7F4629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771550"/>
            <a:ext cx="8856984" cy="5029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sz="2400" dirty="0">
                <a:solidFill>
                  <a:srgbClr val="0000FF"/>
                </a:solidFill>
              </a:rPr>
              <a:t>Knowledge-based</a:t>
            </a:r>
            <a:r>
              <a:rPr lang="en-US" altLang="ko-KR" sz="2400" dirty="0"/>
              <a:t> systems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2000" dirty="0"/>
              <a:t>Programs that </a:t>
            </a:r>
            <a:r>
              <a:rPr lang="en-US" altLang="ko-KR" sz="2000" dirty="0">
                <a:solidFill>
                  <a:srgbClr val="C00000"/>
                </a:solidFill>
              </a:rPr>
              <a:t>reason over extensive knowledge bases</a:t>
            </a:r>
            <a:r>
              <a:rPr lang="en-US" altLang="ko-KR" sz="2000" dirty="0"/>
              <a:t>.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2000" dirty="0"/>
              <a:t>Do the methods </a:t>
            </a:r>
            <a:r>
              <a:rPr lang="en-US" altLang="ko-KR" sz="2000" dirty="0">
                <a:solidFill>
                  <a:srgbClr val="C00000"/>
                </a:solidFill>
              </a:rPr>
              <a:t>scale up </a:t>
            </a:r>
            <a:r>
              <a:rPr lang="en-US" altLang="ko-KR" sz="2000" dirty="0"/>
              <a:t>sufficiently well for </a:t>
            </a:r>
            <a:r>
              <a:rPr lang="en-US" altLang="ko-KR" sz="2000" dirty="0">
                <a:solidFill>
                  <a:srgbClr val="C00000"/>
                </a:solidFill>
              </a:rPr>
              <a:t>practical</a:t>
            </a:r>
            <a:r>
              <a:rPr lang="en-US" altLang="ko-KR" sz="2000" dirty="0"/>
              <a:t> applications?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ko-KR" sz="2400" dirty="0"/>
              <a:t>Three major theoretical properties of </a:t>
            </a:r>
            <a:r>
              <a:rPr lang="en-US" altLang="ko-KR" sz="2400" dirty="0">
                <a:solidFill>
                  <a:srgbClr val="0000FF"/>
                </a:solidFill>
              </a:rPr>
              <a:t>logical reasoning systems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2400" dirty="0">
                <a:solidFill>
                  <a:srgbClr val="C00000"/>
                </a:solidFill>
              </a:rPr>
              <a:t>Soundness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2000" dirty="0"/>
              <a:t>To be confident that an inferred conclusion is true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2400" dirty="0">
                <a:solidFill>
                  <a:srgbClr val="C00000"/>
                </a:solidFill>
              </a:rPr>
              <a:t>Completeness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2000" dirty="0"/>
              <a:t>To be confident that inference will eventually produce any true conclusion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2400" dirty="0">
                <a:solidFill>
                  <a:srgbClr val="C00000"/>
                </a:solidFill>
              </a:rPr>
              <a:t>Tractability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ko-KR" sz="2000" dirty="0"/>
              <a:t>To be confident that inference is feasible</a:t>
            </a:r>
          </a:p>
        </p:txBody>
      </p:sp>
    </p:spTree>
    <p:extLst>
      <p:ext uri="{BB962C8B-B14F-4D97-AF65-F5344CB8AC3E}">
        <p14:creationId xmlns:p14="http://schemas.microsoft.com/office/powerpoint/2010/main" val="1745881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ustom 2">
      <a:majorFont>
        <a:latin typeface="나눔바른고딕"/>
        <a:ea typeface="나눔바른고딕"/>
        <a:cs typeface=""/>
      </a:majorFont>
      <a:minorFont>
        <a:latin typeface="Times New Roman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285750" indent="-285750" algn="ctr">
          <a:buBlip>
            <a:blip xmlns:r="http://schemas.openxmlformats.org/officeDocument/2006/relationships" r:embed="rId1"/>
          </a:buBlip>
          <a:defRPr dirty="0" err="1" smtClean="0">
            <a:latin typeface="나눔바른고딕" panose="020B0603020101020101" pitchFamily="34" charset="-127"/>
            <a:ea typeface="나눔바른고딕" panose="020B0603020101020101" pitchFamily="34" charset="-127"/>
          </a:defRPr>
        </a:defPPr>
      </a:lstStyle>
    </a:spDef>
    <a:txDef>
      <a:spPr>
        <a:noFill/>
      </a:spPr>
      <a:bodyPr wrap="square" rtlCol="0">
        <a:spAutoFit/>
      </a:bodyPr>
      <a:lstStyle>
        <a:defPPr marL="285750" indent="-285750" algn="l">
          <a:buBlip>
            <a:blip xmlns:r="http://schemas.openxmlformats.org/officeDocument/2006/relationships" r:embed="rId1"/>
          </a:buBlip>
          <a:defRPr dirty="0" err="1" smtClean="0">
            <a:latin typeface="나눔바른고딕" panose="020B0603020101020101" pitchFamily="34" charset="-127"/>
            <a:ea typeface="나눔바른고딕" panose="020B0603020101020101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20142</TotalTime>
  <Words>2181</Words>
  <Application>Microsoft Macintosh PowerPoint</Application>
  <PresentationFormat>화면 슬라이드 쇼(16:9)</PresentationFormat>
  <Paragraphs>218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나눔바른고딕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Introduction</vt:lpstr>
      <vt:lpstr>PowerPoint 프레젠테이션</vt:lpstr>
      <vt:lpstr>PowerPoint 프레젠테이션</vt:lpstr>
      <vt:lpstr>Lecture Overview</vt:lpstr>
      <vt:lpstr>Outline (Lecture 7)</vt:lpstr>
      <vt:lpstr>PowerPoint 프레젠테이션</vt:lpstr>
      <vt:lpstr>7.1 Confronting the Real World (1/3)</vt:lpstr>
      <vt:lpstr>7.1 Confronting the Real World (2/3)</vt:lpstr>
      <vt:lpstr>7.1 Confronting the Real World (3/3)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EURI</dc:creator>
  <cp:lastModifiedBy>Microsoft Office User</cp:lastModifiedBy>
  <cp:revision>2259</cp:revision>
  <cp:lastPrinted>2015-05-26T08:02:34Z</cp:lastPrinted>
  <dcterms:created xsi:type="dcterms:W3CDTF">2012-06-20T06:21:11Z</dcterms:created>
  <dcterms:modified xsi:type="dcterms:W3CDTF">2022-06-06T07:19:17Z</dcterms:modified>
</cp:coreProperties>
</file>